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embeddedFont>
    <p:embeddedFont>
      <p:font typeface="Open Sans Bold" panose="020B0806030504020204" charset="0"/>
      <p:regular r:id="rId25"/>
    </p:embeddedFont>
    <p:embeddedFont>
      <p:font typeface="Open Sans Ultra-Bold" panose="020B0604020202020204" charset="0"/>
      <p:regular r:id="rId26"/>
    </p:embeddedFont>
    <p:embeddedFont>
      <p:font typeface="Poppins" panose="00000500000000000000" pitchFamily="2" charset="0"/>
      <p:regular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27.sv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svg"/><Relationship Id="rId18" Type="http://schemas.openxmlformats.org/officeDocument/2006/relationships/image" Target="../media/image77.png"/><Relationship Id="rId3" Type="http://schemas.openxmlformats.org/officeDocument/2006/relationships/image" Target="../media/image13.svg"/><Relationship Id="rId7" Type="http://schemas.openxmlformats.org/officeDocument/2006/relationships/image" Target="../media/image95.svg"/><Relationship Id="rId12" Type="http://schemas.openxmlformats.org/officeDocument/2006/relationships/image" Target="../media/image98.png"/><Relationship Id="rId17" Type="http://schemas.openxmlformats.org/officeDocument/2006/relationships/image" Target="../media/image29.svg"/><Relationship Id="rId2" Type="http://schemas.openxmlformats.org/officeDocument/2006/relationships/image" Target="../media/image12.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31.svg"/><Relationship Id="rId5" Type="http://schemas.openxmlformats.org/officeDocument/2006/relationships/image" Target="../media/image19.svg"/><Relationship Id="rId15" Type="http://schemas.openxmlformats.org/officeDocument/2006/relationships/image" Target="../media/image33.svg"/><Relationship Id="rId10" Type="http://schemas.openxmlformats.org/officeDocument/2006/relationships/image" Target="../media/image30.png"/><Relationship Id="rId19" Type="http://schemas.openxmlformats.org/officeDocument/2006/relationships/image" Target="../media/image78.svg"/><Relationship Id="rId4" Type="http://schemas.openxmlformats.org/officeDocument/2006/relationships/image" Target="../media/image18.png"/><Relationship Id="rId9" Type="http://schemas.openxmlformats.org/officeDocument/2006/relationships/image" Target="../media/image97.sv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01.png"/><Relationship Id="rId3" Type="http://schemas.openxmlformats.org/officeDocument/2006/relationships/image" Target="../media/image51.svg"/><Relationship Id="rId7" Type="http://schemas.openxmlformats.org/officeDocument/2006/relationships/image" Target="../media/image15.svg"/><Relationship Id="rId12" Type="http://schemas.openxmlformats.org/officeDocument/2006/relationships/image" Target="../media/image10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31.svg"/><Relationship Id="rId15" Type="http://schemas.openxmlformats.org/officeDocument/2006/relationships/image" Target="../media/image103.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image" Target="../media/image29.svg"/><Relationship Id="rId14" Type="http://schemas.openxmlformats.org/officeDocument/2006/relationships/image" Target="../media/image102.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05.png"/><Relationship Id="rId3" Type="http://schemas.openxmlformats.org/officeDocument/2006/relationships/image" Target="../media/image51.svg"/><Relationship Id="rId7" Type="http://schemas.openxmlformats.org/officeDocument/2006/relationships/image" Target="../media/image15.sv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50.png"/><Relationship Id="rId16"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31.svg"/><Relationship Id="rId15" Type="http://schemas.openxmlformats.org/officeDocument/2006/relationships/image" Target="../media/image107.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image" Target="../media/image29.svg"/><Relationship Id="rId14"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13.png"/><Relationship Id="rId3" Type="http://schemas.openxmlformats.org/officeDocument/2006/relationships/image" Target="../media/image27.svg"/><Relationship Id="rId7" Type="http://schemas.openxmlformats.org/officeDocument/2006/relationships/image" Target="../media/image29.svg"/><Relationship Id="rId12" Type="http://schemas.openxmlformats.org/officeDocument/2006/relationships/image" Target="../media/image1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1.svg"/><Relationship Id="rId5" Type="http://schemas.openxmlformats.org/officeDocument/2006/relationships/image" Target="../media/image111.svg"/><Relationship Id="rId10" Type="http://schemas.openxmlformats.org/officeDocument/2006/relationships/image" Target="../media/image20.png"/><Relationship Id="rId4" Type="http://schemas.openxmlformats.org/officeDocument/2006/relationships/image" Target="../media/image110.png"/><Relationship Id="rId9" Type="http://schemas.openxmlformats.org/officeDocument/2006/relationships/image" Target="../media/image33.svg"/><Relationship Id="rId14" Type="http://schemas.openxmlformats.org/officeDocument/2006/relationships/image" Target="../media/image114.sv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99.svg"/><Relationship Id="rId18" Type="http://schemas.openxmlformats.org/officeDocument/2006/relationships/image" Target="../media/image58.png"/><Relationship Id="rId3" Type="http://schemas.openxmlformats.org/officeDocument/2006/relationships/image" Target="../media/image49.svg"/><Relationship Id="rId21" Type="http://schemas.openxmlformats.org/officeDocument/2006/relationships/image" Target="../media/image61.svg"/><Relationship Id="rId7" Type="http://schemas.openxmlformats.org/officeDocument/2006/relationships/image" Target="../media/image53.svg"/><Relationship Id="rId12" Type="http://schemas.openxmlformats.org/officeDocument/2006/relationships/image" Target="../media/image98.png"/><Relationship Id="rId17" Type="http://schemas.openxmlformats.org/officeDocument/2006/relationships/image" Target="../media/image23.svg"/><Relationship Id="rId2" Type="http://schemas.openxmlformats.org/officeDocument/2006/relationships/image" Target="../media/image48.png"/><Relationship Id="rId16" Type="http://schemas.openxmlformats.org/officeDocument/2006/relationships/image" Target="../media/image22.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116.svg"/><Relationship Id="rId5" Type="http://schemas.openxmlformats.org/officeDocument/2006/relationships/image" Target="../media/image51.svg"/><Relationship Id="rId15" Type="http://schemas.openxmlformats.org/officeDocument/2006/relationships/image" Target="../media/image57.svg"/><Relationship Id="rId23" Type="http://schemas.openxmlformats.org/officeDocument/2006/relationships/image" Target="../media/image118.png"/><Relationship Id="rId10" Type="http://schemas.openxmlformats.org/officeDocument/2006/relationships/image" Target="../media/image115.png"/><Relationship Id="rId19" Type="http://schemas.openxmlformats.org/officeDocument/2006/relationships/image" Target="../media/image59.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56.png"/><Relationship Id="rId22" Type="http://schemas.openxmlformats.org/officeDocument/2006/relationships/image" Target="../media/image117.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3.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4.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3.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4.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3.svg"/><Relationship Id="rId18" Type="http://schemas.openxmlformats.org/officeDocument/2006/relationships/image" Target="../media/image36.png"/><Relationship Id="rId3" Type="http://schemas.openxmlformats.org/officeDocument/2006/relationships/image" Target="../media/image27.svg"/><Relationship Id="rId21" Type="http://schemas.openxmlformats.org/officeDocument/2006/relationships/image" Target="../media/image39.svg"/><Relationship Id="rId7" Type="http://schemas.openxmlformats.org/officeDocument/2006/relationships/image" Target="../media/image19.svg"/><Relationship Id="rId12" Type="http://schemas.openxmlformats.org/officeDocument/2006/relationships/image" Target="../media/image32.png"/><Relationship Id="rId17" Type="http://schemas.openxmlformats.org/officeDocument/2006/relationships/image" Target="../media/image35.svg"/><Relationship Id="rId2" Type="http://schemas.openxmlformats.org/officeDocument/2006/relationships/image" Target="../media/image26.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31.svg"/><Relationship Id="rId5" Type="http://schemas.openxmlformats.org/officeDocument/2006/relationships/image" Target="../media/image29.svg"/><Relationship Id="rId15" Type="http://schemas.openxmlformats.org/officeDocument/2006/relationships/image" Target="../media/image21.svg"/><Relationship Id="rId23" Type="http://schemas.openxmlformats.org/officeDocument/2006/relationships/image" Target="../media/image41.svg"/><Relationship Id="rId10" Type="http://schemas.openxmlformats.org/officeDocument/2006/relationships/image" Target="../media/image30.png"/><Relationship Id="rId19" Type="http://schemas.openxmlformats.org/officeDocument/2006/relationships/image" Target="../media/image37.svg"/><Relationship Id="rId4" Type="http://schemas.openxmlformats.org/officeDocument/2006/relationships/image" Target="../media/image28.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2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5.sv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7.svg"/><Relationship Id="rId7" Type="http://schemas.openxmlformats.org/officeDocument/2006/relationships/image" Target="../media/image33.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3.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22.png"/><Relationship Id="rId17" Type="http://schemas.openxmlformats.org/officeDocument/2006/relationships/image" Target="../media/image61.svg"/><Relationship Id="rId2" Type="http://schemas.openxmlformats.org/officeDocument/2006/relationships/image" Target="../media/image48.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59.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6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7.svg"/><Relationship Id="rId7" Type="http://schemas.openxmlformats.org/officeDocument/2006/relationships/image" Target="../media/image6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123722" y="4923485"/>
            <a:ext cx="7114129" cy="4747064"/>
          </a:xfrm>
          <a:custGeom>
            <a:avLst/>
            <a:gdLst/>
            <a:ahLst/>
            <a:cxnLst/>
            <a:rect l="l" t="t" r="r" b="b"/>
            <a:pathLst>
              <a:path w="7114129" h="4747064">
                <a:moveTo>
                  <a:pt x="0" y="0"/>
                </a:moveTo>
                <a:lnTo>
                  <a:pt x="7114130" y="0"/>
                </a:lnTo>
                <a:lnTo>
                  <a:pt x="7114130" y="4747064"/>
                </a:lnTo>
                <a:lnTo>
                  <a:pt x="0" y="4747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5417772" y="2925724"/>
            <a:ext cx="11690108" cy="19783259"/>
          </a:xfrm>
          <a:custGeom>
            <a:avLst/>
            <a:gdLst/>
            <a:ahLst/>
            <a:cxnLst/>
            <a:rect l="l" t="t" r="r" b="b"/>
            <a:pathLst>
              <a:path w="11690108" h="19783259">
                <a:moveTo>
                  <a:pt x="0" y="0"/>
                </a:moveTo>
                <a:lnTo>
                  <a:pt x="11690107" y="0"/>
                </a:lnTo>
                <a:lnTo>
                  <a:pt x="11690107" y="19783259"/>
                </a:lnTo>
                <a:lnTo>
                  <a:pt x="0" y="197832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2860">
            <a:off x="-747630" y="5143500"/>
            <a:ext cx="6610120" cy="4114800"/>
          </a:xfrm>
          <a:custGeom>
            <a:avLst/>
            <a:gdLst/>
            <a:ahLst/>
            <a:cxnLst/>
            <a:rect l="l" t="t" r="r" b="b"/>
            <a:pathLst>
              <a:path w="6610120" h="4114800">
                <a:moveTo>
                  <a:pt x="0" y="0"/>
                </a:moveTo>
                <a:lnTo>
                  <a:pt x="6610121" y="0"/>
                </a:lnTo>
                <a:lnTo>
                  <a:pt x="6610121" y="4114800"/>
                </a:lnTo>
                <a:lnTo>
                  <a:pt x="0" y="4114800"/>
                </a:lnTo>
                <a:lnTo>
                  <a:pt x="0" y="0"/>
                </a:lnTo>
                <a:close/>
              </a:path>
            </a:pathLst>
          </a:custGeom>
          <a:blipFill>
            <a:blip r:embed="rId6"/>
            <a:stretch>
              <a:fillRect/>
            </a:stretch>
          </a:blipFill>
        </p:spPr>
      </p:sp>
      <p:sp>
        <p:nvSpPr>
          <p:cNvPr id="5" name="Freeform 5"/>
          <p:cNvSpPr/>
          <p:nvPr/>
        </p:nvSpPr>
        <p:spPr>
          <a:xfrm>
            <a:off x="0" y="-1053229"/>
            <a:ext cx="4154633" cy="4114800"/>
          </a:xfrm>
          <a:custGeom>
            <a:avLst/>
            <a:gdLst/>
            <a:ahLst/>
            <a:cxnLst/>
            <a:rect l="l" t="t" r="r" b="b"/>
            <a:pathLst>
              <a:path w="4154633" h="4114800">
                <a:moveTo>
                  <a:pt x="0" y="0"/>
                </a:moveTo>
                <a:lnTo>
                  <a:pt x="4154633" y="0"/>
                </a:lnTo>
                <a:lnTo>
                  <a:pt x="415463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086961" y="-1028700"/>
            <a:ext cx="4154633" cy="4114800"/>
          </a:xfrm>
          <a:custGeom>
            <a:avLst/>
            <a:gdLst/>
            <a:ahLst/>
            <a:cxnLst/>
            <a:rect l="l" t="t" r="r" b="b"/>
            <a:pathLst>
              <a:path w="4154633" h="4114800">
                <a:moveTo>
                  <a:pt x="0" y="0"/>
                </a:moveTo>
                <a:lnTo>
                  <a:pt x="4154633" y="0"/>
                </a:lnTo>
                <a:lnTo>
                  <a:pt x="415463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241594" y="-1028700"/>
            <a:ext cx="4154633" cy="4114800"/>
          </a:xfrm>
          <a:custGeom>
            <a:avLst/>
            <a:gdLst/>
            <a:ahLst/>
            <a:cxnLst/>
            <a:rect l="l" t="t" r="r" b="b"/>
            <a:pathLst>
              <a:path w="4154633" h="4114800">
                <a:moveTo>
                  <a:pt x="0" y="0"/>
                </a:moveTo>
                <a:lnTo>
                  <a:pt x="4154634" y="0"/>
                </a:lnTo>
                <a:lnTo>
                  <a:pt x="415463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5898158" y="-527821"/>
            <a:ext cx="4154633" cy="4114800"/>
          </a:xfrm>
          <a:custGeom>
            <a:avLst/>
            <a:gdLst/>
            <a:ahLst/>
            <a:cxnLst/>
            <a:rect l="l" t="t" r="r" b="b"/>
            <a:pathLst>
              <a:path w="4154633" h="4114800">
                <a:moveTo>
                  <a:pt x="0" y="0"/>
                </a:moveTo>
                <a:lnTo>
                  <a:pt x="4154633" y="0"/>
                </a:lnTo>
                <a:lnTo>
                  <a:pt x="415463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2123722" y="-1028700"/>
            <a:ext cx="4154633" cy="4114800"/>
          </a:xfrm>
          <a:custGeom>
            <a:avLst/>
            <a:gdLst/>
            <a:ahLst/>
            <a:cxnLst/>
            <a:rect l="l" t="t" r="r" b="b"/>
            <a:pathLst>
              <a:path w="4154633" h="4114800">
                <a:moveTo>
                  <a:pt x="0" y="0"/>
                </a:moveTo>
                <a:lnTo>
                  <a:pt x="4154634" y="0"/>
                </a:lnTo>
                <a:lnTo>
                  <a:pt x="415463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4086961" y="2208315"/>
            <a:ext cx="10114078" cy="3087364"/>
            <a:chOff x="0" y="0"/>
            <a:chExt cx="13485438" cy="4116485"/>
          </a:xfrm>
        </p:grpSpPr>
        <p:grpSp>
          <p:nvGrpSpPr>
            <p:cNvPr id="11" name="Group 11"/>
            <p:cNvGrpSpPr/>
            <p:nvPr/>
          </p:nvGrpSpPr>
          <p:grpSpPr>
            <a:xfrm rot="182762">
              <a:off x="66516" y="352743"/>
              <a:ext cx="13352405" cy="2858529"/>
              <a:chOff x="0" y="0"/>
              <a:chExt cx="2195817" cy="470088"/>
            </a:xfrm>
          </p:grpSpPr>
          <p:sp>
            <p:nvSpPr>
              <p:cNvPr id="12" name="Freeform 12"/>
              <p:cNvSpPr/>
              <p:nvPr/>
            </p:nvSpPr>
            <p:spPr>
              <a:xfrm>
                <a:off x="0" y="0"/>
                <a:ext cx="2195817" cy="470088"/>
              </a:xfrm>
              <a:custGeom>
                <a:avLst/>
                <a:gdLst/>
                <a:ahLst/>
                <a:cxnLst/>
                <a:rect l="l" t="t" r="r" b="b"/>
                <a:pathLst>
                  <a:path w="2195817" h="470088">
                    <a:moveTo>
                      <a:pt x="0" y="0"/>
                    </a:moveTo>
                    <a:lnTo>
                      <a:pt x="2195817" y="0"/>
                    </a:lnTo>
                    <a:lnTo>
                      <a:pt x="2195817" y="470088"/>
                    </a:lnTo>
                    <a:lnTo>
                      <a:pt x="0" y="470088"/>
                    </a:lnTo>
                    <a:close/>
                  </a:path>
                </a:pathLst>
              </a:custGeom>
              <a:solidFill>
                <a:srgbClr val="281982"/>
              </a:solidFill>
              <a:ln cap="sq">
                <a:noFill/>
                <a:prstDash val="solid"/>
                <a:miter/>
              </a:ln>
            </p:spPr>
          </p:sp>
          <p:sp>
            <p:nvSpPr>
              <p:cNvPr id="13" name="TextBox 13"/>
              <p:cNvSpPr txBox="1"/>
              <p:nvPr/>
            </p:nvSpPr>
            <p:spPr>
              <a:xfrm>
                <a:off x="0" y="-85725"/>
                <a:ext cx="2195817" cy="555813"/>
              </a:xfrm>
              <a:prstGeom prst="rect">
                <a:avLst/>
              </a:prstGeom>
            </p:spPr>
            <p:txBody>
              <a:bodyPr lIns="0" tIns="0" rIns="0" bIns="0" rtlCol="0" anchor="ctr"/>
              <a:lstStyle/>
              <a:p>
                <a:pPr marL="0" lvl="0" indent="0" algn="ctr">
                  <a:lnSpc>
                    <a:spcPts val="6779"/>
                  </a:lnSpc>
                  <a:spcBef>
                    <a:spcPct val="0"/>
                  </a:spcBef>
                </a:pPr>
                <a:endParaRPr/>
              </a:p>
            </p:txBody>
          </p:sp>
        </p:grpSp>
        <p:grpSp>
          <p:nvGrpSpPr>
            <p:cNvPr id="14" name="Group 14"/>
            <p:cNvGrpSpPr/>
            <p:nvPr/>
          </p:nvGrpSpPr>
          <p:grpSpPr>
            <a:xfrm>
              <a:off x="413486" y="448676"/>
              <a:ext cx="12693163" cy="3667809"/>
              <a:chOff x="0" y="0"/>
              <a:chExt cx="2087404" cy="603175"/>
            </a:xfrm>
          </p:grpSpPr>
          <p:sp>
            <p:nvSpPr>
              <p:cNvPr id="15" name="Freeform 15"/>
              <p:cNvSpPr/>
              <p:nvPr/>
            </p:nvSpPr>
            <p:spPr>
              <a:xfrm>
                <a:off x="0" y="0"/>
                <a:ext cx="2087404" cy="603175"/>
              </a:xfrm>
              <a:custGeom>
                <a:avLst/>
                <a:gdLst/>
                <a:ahLst/>
                <a:cxnLst/>
                <a:rect l="l" t="t" r="r" b="b"/>
                <a:pathLst>
                  <a:path w="2087404" h="603175">
                    <a:moveTo>
                      <a:pt x="0" y="0"/>
                    </a:moveTo>
                    <a:lnTo>
                      <a:pt x="2087404" y="0"/>
                    </a:lnTo>
                    <a:lnTo>
                      <a:pt x="2087404" y="603175"/>
                    </a:lnTo>
                    <a:lnTo>
                      <a:pt x="0" y="603175"/>
                    </a:lnTo>
                    <a:close/>
                  </a:path>
                </a:pathLst>
              </a:custGeom>
              <a:solidFill>
                <a:srgbClr val="12C2E8"/>
              </a:solidFill>
            </p:spPr>
          </p:sp>
          <p:sp>
            <p:nvSpPr>
              <p:cNvPr id="16" name="TextBox 16"/>
              <p:cNvSpPr txBox="1"/>
              <p:nvPr/>
            </p:nvSpPr>
            <p:spPr>
              <a:xfrm>
                <a:off x="0" y="-85725"/>
                <a:ext cx="2087404" cy="688900"/>
              </a:xfrm>
              <a:prstGeom prst="rect">
                <a:avLst/>
              </a:prstGeom>
            </p:spPr>
            <p:txBody>
              <a:bodyPr lIns="0" tIns="0" rIns="0" bIns="0" rtlCol="0" anchor="ctr"/>
              <a:lstStyle/>
              <a:p>
                <a:pPr marL="0" lvl="0" indent="0" algn="ctr">
                  <a:lnSpc>
                    <a:spcPts val="6860"/>
                  </a:lnSpc>
                  <a:spcBef>
                    <a:spcPct val="0"/>
                  </a:spcBef>
                </a:pPr>
                <a:r>
                  <a:rPr lang="en-US" sz="4900" b="1" spc="387">
                    <a:solidFill>
                      <a:srgbClr val="FFFFFF"/>
                    </a:solidFill>
                    <a:latin typeface="Open Sans Ultra-Bold"/>
                    <a:ea typeface="Open Sans Ultra-Bold"/>
                    <a:cs typeface="Open Sans Ultra-Bold"/>
                    <a:sym typeface="Open Sans Ultra-Bold"/>
                  </a:rPr>
                  <a:t>Titanic Survival Prediction Using Machine Learning Models</a:t>
                </a:r>
              </a:p>
            </p:txBody>
          </p:sp>
        </p:grpSp>
      </p:grpSp>
      <p:sp>
        <p:nvSpPr>
          <p:cNvPr id="17" name="Freeform 17"/>
          <p:cNvSpPr/>
          <p:nvPr/>
        </p:nvSpPr>
        <p:spPr>
          <a:xfrm>
            <a:off x="15120261" y="259892"/>
            <a:ext cx="2855214" cy="2801678"/>
          </a:xfrm>
          <a:custGeom>
            <a:avLst/>
            <a:gdLst/>
            <a:ahLst/>
            <a:cxnLst/>
            <a:rect l="l" t="t" r="r" b="b"/>
            <a:pathLst>
              <a:path w="2855214" h="2801678">
                <a:moveTo>
                  <a:pt x="0" y="0"/>
                </a:moveTo>
                <a:lnTo>
                  <a:pt x="2855214" y="0"/>
                </a:lnTo>
                <a:lnTo>
                  <a:pt x="2855214" y="2801679"/>
                </a:lnTo>
                <a:lnTo>
                  <a:pt x="0" y="2801679"/>
                </a:lnTo>
                <a:lnTo>
                  <a:pt x="0" y="0"/>
                </a:lnTo>
                <a:close/>
              </a:path>
            </a:pathLst>
          </a:custGeom>
          <a:blipFill>
            <a:blip r:embed="rId9"/>
            <a:stretch>
              <a:fillRect/>
            </a:stretch>
          </a:blipFill>
        </p:spPr>
      </p:sp>
      <p:sp>
        <p:nvSpPr>
          <p:cNvPr id="18" name="Freeform 18"/>
          <p:cNvSpPr/>
          <p:nvPr/>
        </p:nvSpPr>
        <p:spPr>
          <a:xfrm rot="5400000">
            <a:off x="8689319" y="2925724"/>
            <a:ext cx="11690108" cy="19783259"/>
          </a:xfrm>
          <a:custGeom>
            <a:avLst/>
            <a:gdLst/>
            <a:ahLst/>
            <a:cxnLst/>
            <a:rect l="l" t="t" r="r" b="b"/>
            <a:pathLst>
              <a:path w="11690108" h="19783259">
                <a:moveTo>
                  <a:pt x="0" y="0"/>
                </a:moveTo>
                <a:lnTo>
                  <a:pt x="11690107" y="0"/>
                </a:lnTo>
                <a:lnTo>
                  <a:pt x="11690107" y="19783259"/>
                </a:lnTo>
                <a:lnTo>
                  <a:pt x="0" y="197832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7722821" y="8702554"/>
            <a:ext cx="6811551" cy="4114800"/>
          </a:xfrm>
          <a:custGeom>
            <a:avLst/>
            <a:gdLst/>
            <a:ahLst/>
            <a:cxnLst/>
            <a:rect l="l" t="t" r="r" b="b"/>
            <a:pathLst>
              <a:path w="6811551" h="4114800">
                <a:moveTo>
                  <a:pt x="0" y="0"/>
                </a:moveTo>
                <a:lnTo>
                  <a:pt x="6811551" y="0"/>
                </a:lnTo>
                <a:lnTo>
                  <a:pt x="681155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flipH="1">
            <a:off x="1380602" y="5734583"/>
            <a:ext cx="7157061" cy="4786285"/>
          </a:xfrm>
          <a:custGeom>
            <a:avLst/>
            <a:gdLst/>
            <a:ahLst/>
            <a:cxnLst/>
            <a:rect l="l" t="t" r="r" b="b"/>
            <a:pathLst>
              <a:path w="7157061" h="4786285">
                <a:moveTo>
                  <a:pt x="7157061" y="0"/>
                </a:moveTo>
                <a:lnTo>
                  <a:pt x="0" y="0"/>
                </a:lnTo>
                <a:lnTo>
                  <a:pt x="0" y="4786284"/>
                </a:lnTo>
                <a:lnTo>
                  <a:pt x="7157061" y="4786284"/>
                </a:lnTo>
                <a:lnTo>
                  <a:pt x="7157061" y="0"/>
                </a:lnTo>
                <a:close/>
              </a:path>
            </a:pathLst>
          </a:custGeom>
          <a:blipFill>
            <a:blip r:embed="rId12"/>
            <a:stretch>
              <a:fillRect/>
            </a:stretch>
          </a:blipFill>
        </p:spPr>
      </p:sp>
      <p:grpSp>
        <p:nvGrpSpPr>
          <p:cNvPr id="21" name="Group 21"/>
          <p:cNvGrpSpPr/>
          <p:nvPr/>
        </p:nvGrpSpPr>
        <p:grpSpPr>
          <a:xfrm>
            <a:off x="6919671" y="1882392"/>
            <a:ext cx="4448658" cy="651845"/>
            <a:chOff x="0" y="0"/>
            <a:chExt cx="1171663" cy="171679"/>
          </a:xfrm>
        </p:grpSpPr>
        <p:sp>
          <p:nvSpPr>
            <p:cNvPr id="22" name="Freeform 22"/>
            <p:cNvSpPr/>
            <p:nvPr/>
          </p:nvSpPr>
          <p:spPr>
            <a:xfrm>
              <a:off x="0" y="0"/>
              <a:ext cx="1171663" cy="171679"/>
            </a:xfrm>
            <a:custGeom>
              <a:avLst/>
              <a:gdLst/>
              <a:ahLst/>
              <a:cxnLst/>
              <a:rect l="l" t="t" r="r" b="b"/>
              <a:pathLst>
                <a:path w="1171663" h="171679">
                  <a:moveTo>
                    <a:pt x="55689" y="0"/>
                  </a:moveTo>
                  <a:lnTo>
                    <a:pt x="1115974" y="0"/>
                  </a:lnTo>
                  <a:cubicBezTo>
                    <a:pt x="1130744" y="0"/>
                    <a:pt x="1144908" y="5867"/>
                    <a:pt x="1155352" y="16311"/>
                  </a:cubicBezTo>
                  <a:cubicBezTo>
                    <a:pt x="1165796" y="26755"/>
                    <a:pt x="1171663" y="40919"/>
                    <a:pt x="1171663" y="55689"/>
                  </a:cubicBezTo>
                  <a:lnTo>
                    <a:pt x="1171663" y="115990"/>
                  </a:lnTo>
                  <a:cubicBezTo>
                    <a:pt x="1171663" y="130760"/>
                    <a:pt x="1165796" y="144925"/>
                    <a:pt x="1155352" y="155368"/>
                  </a:cubicBezTo>
                  <a:cubicBezTo>
                    <a:pt x="1144908" y="165812"/>
                    <a:pt x="1130744" y="171679"/>
                    <a:pt x="1115974" y="171679"/>
                  </a:cubicBezTo>
                  <a:lnTo>
                    <a:pt x="55689" y="171679"/>
                  </a:lnTo>
                  <a:cubicBezTo>
                    <a:pt x="40919" y="171679"/>
                    <a:pt x="26755" y="165812"/>
                    <a:pt x="16311" y="155368"/>
                  </a:cubicBezTo>
                  <a:cubicBezTo>
                    <a:pt x="5867" y="144925"/>
                    <a:pt x="0" y="130760"/>
                    <a:pt x="0" y="115990"/>
                  </a:cubicBezTo>
                  <a:lnTo>
                    <a:pt x="0" y="55689"/>
                  </a:lnTo>
                  <a:cubicBezTo>
                    <a:pt x="0" y="40919"/>
                    <a:pt x="5867" y="26755"/>
                    <a:pt x="16311" y="16311"/>
                  </a:cubicBezTo>
                  <a:cubicBezTo>
                    <a:pt x="26755" y="5867"/>
                    <a:pt x="40919" y="0"/>
                    <a:pt x="55689" y="0"/>
                  </a:cubicBezTo>
                  <a:close/>
                </a:path>
              </a:pathLst>
            </a:custGeom>
            <a:solidFill>
              <a:srgbClr val="F0F9FA"/>
            </a:solidFill>
          </p:spPr>
        </p:sp>
        <p:sp>
          <p:nvSpPr>
            <p:cNvPr id="23" name="TextBox 23"/>
            <p:cNvSpPr txBox="1"/>
            <p:nvPr/>
          </p:nvSpPr>
          <p:spPr>
            <a:xfrm>
              <a:off x="0" y="-38100"/>
              <a:ext cx="1171663" cy="209779"/>
            </a:xfrm>
            <a:prstGeom prst="rect">
              <a:avLst/>
            </a:prstGeom>
          </p:spPr>
          <p:txBody>
            <a:bodyPr lIns="50800" tIns="50800" rIns="50800" bIns="50800" rtlCol="0" anchor="ctr"/>
            <a:lstStyle/>
            <a:p>
              <a:pPr algn="ctr">
                <a:lnSpc>
                  <a:spcPts val="3145"/>
                </a:lnSpc>
              </a:pPr>
              <a:endParaRPr/>
            </a:p>
          </p:txBody>
        </p:sp>
      </p:grpSp>
      <p:sp>
        <p:nvSpPr>
          <p:cNvPr id="24" name="TextBox 24"/>
          <p:cNvSpPr txBox="1"/>
          <p:nvPr/>
        </p:nvSpPr>
        <p:spPr>
          <a:xfrm>
            <a:off x="7459061" y="1889227"/>
            <a:ext cx="3369878" cy="504825"/>
          </a:xfrm>
          <a:prstGeom prst="rect">
            <a:avLst/>
          </a:prstGeom>
        </p:spPr>
        <p:txBody>
          <a:bodyPr lIns="0" tIns="0" rIns="0" bIns="0" rtlCol="0" anchor="t">
            <a:spAutoFit/>
          </a:bodyPr>
          <a:lstStyle/>
          <a:p>
            <a:pPr algn="l">
              <a:lnSpc>
                <a:spcPts val="4199"/>
              </a:lnSpc>
            </a:pPr>
            <a:r>
              <a:rPr lang="en-US" sz="2499" b="1">
                <a:solidFill>
                  <a:srgbClr val="000000"/>
                </a:solidFill>
                <a:latin typeface="Poppins Bold"/>
                <a:ea typeface="Poppins Bold"/>
                <a:cs typeface="Poppins Bold"/>
                <a:sym typeface="Poppins Bold"/>
              </a:rPr>
              <a:t>Data Science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95394" y="596666"/>
            <a:ext cx="1878335" cy="1806617"/>
          </a:xfrm>
          <a:custGeom>
            <a:avLst/>
            <a:gdLst/>
            <a:ahLst/>
            <a:cxnLst/>
            <a:rect l="l" t="t" r="r" b="b"/>
            <a:pathLst>
              <a:path w="1878335" h="1806617">
                <a:moveTo>
                  <a:pt x="0" y="0"/>
                </a:moveTo>
                <a:lnTo>
                  <a:pt x="1878336" y="0"/>
                </a:lnTo>
                <a:lnTo>
                  <a:pt x="1878336" y="1806617"/>
                </a:lnTo>
                <a:lnTo>
                  <a:pt x="0" y="18066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009879"/>
            <a:ext cx="7394050" cy="5290303"/>
          </a:xfrm>
          <a:custGeom>
            <a:avLst/>
            <a:gdLst/>
            <a:ahLst/>
            <a:cxnLst/>
            <a:rect l="l" t="t" r="r" b="b"/>
            <a:pathLst>
              <a:path w="7394050" h="5290303">
                <a:moveTo>
                  <a:pt x="0" y="0"/>
                </a:moveTo>
                <a:lnTo>
                  <a:pt x="7394050" y="0"/>
                </a:lnTo>
                <a:lnTo>
                  <a:pt x="7394050" y="5290304"/>
                </a:lnTo>
                <a:lnTo>
                  <a:pt x="0" y="5290304"/>
                </a:lnTo>
                <a:lnTo>
                  <a:pt x="0" y="0"/>
                </a:lnTo>
                <a:close/>
              </a:path>
            </a:pathLst>
          </a:custGeom>
          <a:blipFill>
            <a:blip r:embed="rId4"/>
            <a:stretch>
              <a:fillRect/>
            </a:stretch>
          </a:blipFill>
          <a:ln w="38100" cap="sq">
            <a:solidFill>
              <a:srgbClr val="022090"/>
            </a:solidFill>
            <a:prstDash val="solid"/>
            <a:miter/>
          </a:ln>
        </p:spPr>
      </p:sp>
      <p:sp>
        <p:nvSpPr>
          <p:cNvPr id="4" name="Freeform 4"/>
          <p:cNvSpPr/>
          <p:nvPr/>
        </p:nvSpPr>
        <p:spPr>
          <a:xfrm>
            <a:off x="9852169" y="2009879"/>
            <a:ext cx="6405279" cy="5447305"/>
          </a:xfrm>
          <a:custGeom>
            <a:avLst/>
            <a:gdLst/>
            <a:ahLst/>
            <a:cxnLst/>
            <a:rect l="l" t="t" r="r" b="b"/>
            <a:pathLst>
              <a:path w="6405279" h="5447305">
                <a:moveTo>
                  <a:pt x="0" y="0"/>
                </a:moveTo>
                <a:lnTo>
                  <a:pt x="6405278" y="0"/>
                </a:lnTo>
                <a:lnTo>
                  <a:pt x="6405278" y="5447305"/>
                </a:lnTo>
                <a:lnTo>
                  <a:pt x="0" y="5447305"/>
                </a:lnTo>
                <a:lnTo>
                  <a:pt x="0" y="0"/>
                </a:lnTo>
                <a:close/>
              </a:path>
            </a:pathLst>
          </a:custGeom>
          <a:blipFill>
            <a:blip r:embed="rId5"/>
            <a:stretch>
              <a:fillRect/>
            </a:stretch>
          </a:blipFill>
          <a:ln w="38100" cap="sq">
            <a:solidFill>
              <a:srgbClr val="022090"/>
            </a:solidFill>
            <a:prstDash val="solid"/>
            <a:miter/>
          </a:ln>
        </p:spPr>
      </p:sp>
      <p:grpSp>
        <p:nvGrpSpPr>
          <p:cNvPr id="5" name="Group 5"/>
          <p:cNvGrpSpPr/>
          <p:nvPr/>
        </p:nvGrpSpPr>
        <p:grpSpPr>
          <a:xfrm>
            <a:off x="9046649" y="7657209"/>
            <a:ext cx="8212651" cy="2268510"/>
            <a:chOff x="0" y="0"/>
            <a:chExt cx="10950201" cy="3024680"/>
          </a:xfrm>
        </p:grpSpPr>
        <p:grpSp>
          <p:nvGrpSpPr>
            <p:cNvPr id="6" name="Group 6"/>
            <p:cNvGrpSpPr/>
            <p:nvPr/>
          </p:nvGrpSpPr>
          <p:grpSpPr>
            <a:xfrm>
              <a:off x="0" y="0"/>
              <a:ext cx="10950201" cy="3024680"/>
              <a:chOff x="0" y="0"/>
              <a:chExt cx="2037242" cy="562730"/>
            </a:xfrm>
          </p:grpSpPr>
          <p:sp>
            <p:nvSpPr>
              <p:cNvPr id="7" name="Freeform 7"/>
              <p:cNvSpPr/>
              <p:nvPr/>
            </p:nvSpPr>
            <p:spPr>
              <a:xfrm>
                <a:off x="0" y="0"/>
                <a:ext cx="2037242" cy="562730"/>
              </a:xfrm>
              <a:custGeom>
                <a:avLst/>
                <a:gdLst/>
                <a:ahLst/>
                <a:cxnLst/>
                <a:rect l="l" t="t" r="r" b="b"/>
                <a:pathLst>
                  <a:path w="2037242" h="562730">
                    <a:moveTo>
                      <a:pt x="29223" y="0"/>
                    </a:moveTo>
                    <a:lnTo>
                      <a:pt x="2008018" y="0"/>
                    </a:lnTo>
                    <a:cubicBezTo>
                      <a:pt x="2024158" y="0"/>
                      <a:pt x="2037242" y="13084"/>
                      <a:pt x="2037242" y="29223"/>
                    </a:cubicBezTo>
                    <a:lnTo>
                      <a:pt x="2037242" y="533507"/>
                    </a:lnTo>
                    <a:cubicBezTo>
                      <a:pt x="2037242" y="549646"/>
                      <a:pt x="2024158" y="562730"/>
                      <a:pt x="2008018" y="562730"/>
                    </a:cubicBezTo>
                    <a:lnTo>
                      <a:pt x="29223" y="562730"/>
                    </a:lnTo>
                    <a:cubicBezTo>
                      <a:pt x="13084" y="562730"/>
                      <a:pt x="0" y="549646"/>
                      <a:pt x="0" y="533507"/>
                    </a:cubicBezTo>
                    <a:lnTo>
                      <a:pt x="0" y="29223"/>
                    </a:lnTo>
                    <a:cubicBezTo>
                      <a:pt x="0" y="13084"/>
                      <a:pt x="13084" y="0"/>
                      <a:pt x="29223" y="0"/>
                    </a:cubicBezTo>
                    <a:close/>
                  </a:path>
                </a:pathLst>
              </a:custGeom>
              <a:solidFill>
                <a:srgbClr val="03A9F4"/>
              </a:solidFill>
            </p:spPr>
          </p:sp>
          <p:sp>
            <p:nvSpPr>
              <p:cNvPr id="8" name="TextBox 8"/>
              <p:cNvSpPr txBox="1"/>
              <p:nvPr/>
            </p:nvSpPr>
            <p:spPr>
              <a:xfrm>
                <a:off x="0" y="-38100"/>
                <a:ext cx="2037242" cy="600830"/>
              </a:xfrm>
              <a:prstGeom prst="rect">
                <a:avLst/>
              </a:prstGeom>
            </p:spPr>
            <p:txBody>
              <a:bodyPr lIns="50800" tIns="50800" rIns="50800" bIns="50800" rtlCol="0" anchor="ctr"/>
              <a:lstStyle/>
              <a:p>
                <a:pPr algn="ctr">
                  <a:lnSpc>
                    <a:spcPts val="3145"/>
                  </a:lnSpc>
                </a:pPr>
                <a:endParaRPr/>
              </a:p>
            </p:txBody>
          </p:sp>
        </p:grpSp>
        <p:sp>
          <p:nvSpPr>
            <p:cNvPr id="9" name="TextBox 9"/>
            <p:cNvSpPr txBox="1"/>
            <p:nvPr/>
          </p:nvSpPr>
          <p:spPr>
            <a:xfrm>
              <a:off x="405812" y="46548"/>
              <a:ext cx="10138577" cy="2883958"/>
            </a:xfrm>
            <a:prstGeom prst="rect">
              <a:avLst/>
            </a:prstGeom>
          </p:spPr>
          <p:txBody>
            <a:bodyPr lIns="0" tIns="0" rIns="0" bIns="0" rtlCol="0" anchor="t">
              <a:spAutoFit/>
            </a:bodyPr>
            <a:lstStyle/>
            <a:p>
              <a:pPr marL="539749" lvl="1" indent="-269875" algn="ctr">
                <a:lnSpc>
                  <a:spcPts val="3499"/>
                </a:lnSpc>
                <a:buFont typeface="Arial"/>
                <a:buChar char="•"/>
              </a:pPr>
              <a:r>
                <a:rPr lang="en-US" sz="2499" b="1">
                  <a:solidFill>
                    <a:srgbClr val="FFFFFF"/>
                  </a:solidFill>
                  <a:latin typeface="Open Sans Bold"/>
                  <a:ea typeface="Open Sans Bold"/>
                  <a:cs typeface="Open Sans Bold"/>
                  <a:sym typeface="Open Sans Bold"/>
                </a:rPr>
                <a:t>Pclass and Fare have a negative correlation: the lower the Pclass (indicating higher social class), the higher the Fare.</a:t>
              </a:r>
            </a:p>
            <a:p>
              <a:pPr marL="539749" lvl="1" indent="-269875" algn="ctr">
                <a:lnSpc>
                  <a:spcPts val="3499"/>
                </a:lnSpc>
                <a:buFont typeface="Arial"/>
                <a:buChar char="•"/>
              </a:pPr>
              <a:r>
                <a:rPr lang="en-US" sz="2499" b="1">
                  <a:solidFill>
                    <a:srgbClr val="FFFFFF"/>
                  </a:solidFill>
                  <a:latin typeface="Open Sans Bold"/>
                  <a:ea typeface="Open Sans Bold"/>
                  <a:cs typeface="Open Sans Bold"/>
                  <a:sym typeface="Open Sans Bold"/>
                </a:rPr>
                <a:t>The feature with the greatest impact on Survived is Pclass.</a:t>
              </a:r>
            </a:p>
          </p:txBody>
        </p:sp>
      </p:grpSp>
      <p:grpSp>
        <p:nvGrpSpPr>
          <p:cNvPr id="10" name="Group 10"/>
          <p:cNvGrpSpPr/>
          <p:nvPr/>
        </p:nvGrpSpPr>
        <p:grpSpPr>
          <a:xfrm>
            <a:off x="895394" y="7657209"/>
            <a:ext cx="7660661" cy="1830360"/>
            <a:chOff x="0" y="0"/>
            <a:chExt cx="10214215" cy="2440480"/>
          </a:xfrm>
        </p:grpSpPr>
        <p:grpSp>
          <p:nvGrpSpPr>
            <p:cNvPr id="11" name="Group 11"/>
            <p:cNvGrpSpPr/>
            <p:nvPr/>
          </p:nvGrpSpPr>
          <p:grpSpPr>
            <a:xfrm>
              <a:off x="0" y="0"/>
              <a:ext cx="10214215" cy="2440480"/>
              <a:chOff x="0" y="0"/>
              <a:chExt cx="1900314" cy="454042"/>
            </a:xfrm>
          </p:grpSpPr>
          <p:sp>
            <p:nvSpPr>
              <p:cNvPr id="12" name="Freeform 12"/>
              <p:cNvSpPr/>
              <p:nvPr/>
            </p:nvSpPr>
            <p:spPr>
              <a:xfrm>
                <a:off x="0" y="0"/>
                <a:ext cx="1900314" cy="454042"/>
              </a:xfrm>
              <a:custGeom>
                <a:avLst/>
                <a:gdLst/>
                <a:ahLst/>
                <a:cxnLst/>
                <a:rect l="l" t="t" r="r" b="b"/>
                <a:pathLst>
                  <a:path w="1900314" h="454042">
                    <a:moveTo>
                      <a:pt x="31329" y="0"/>
                    </a:moveTo>
                    <a:lnTo>
                      <a:pt x="1868985" y="0"/>
                    </a:lnTo>
                    <a:cubicBezTo>
                      <a:pt x="1886288" y="0"/>
                      <a:pt x="1900314" y="14026"/>
                      <a:pt x="1900314" y="31329"/>
                    </a:cubicBezTo>
                    <a:lnTo>
                      <a:pt x="1900314" y="422713"/>
                    </a:lnTo>
                    <a:cubicBezTo>
                      <a:pt x="1900314" y="440015"/>
                      <a:pt x="1886288" y="454042"/>
                      <a:pt x="1868985" y="454042"/>
                    </a:cubicBezTo>
                    <a:lnTo>
                      <a:pt x="31329" y="454042"/>
                    </a:lnTo>
                    <a:cubicBezTo>
                      <a:pt x="23020" y="454042"/>
                      <a:pt x="15051" y="450741"/>
                      <a:pt x="9176" y="444866"/>
                    </a:cubicBezTo>
                    <a:cubicBezTo>
                      <a:pt x="3301" y="438990"/>
                      <a:pt x="0" y="431022"/>
                      <a:pt x="0" y="422713"/>
                    </a:cubicBezTo>
                    <a:lnTo>
                      <a:pt x="0" y="31329"/>
                    </a:lnTo>
                    <a:cubicBezTo>
                      <a:pt x="0" y="14026"/>
                      <a:pt x="14026" y="0"/>
                      <a:pt x="31329" y="0"/>
                    </a:cubicBezTo>
                    <a:close/>
                  </a:path>
                </a:pathLst>
              </a:custGeom>
              <a:solidFill>
                <a:srgbClr val="03A9F4"/>
              </a:solidFill>
            </p:spPr>
          </p:sp>
          <p:sp>
            <p:nvSpPr>
              <p:cNvPr id="13" name="TextBox 13"/>
              <p:cNvSpPr txBox="1"/>
              <p:nvPr/>
            </p:nvSpPr>
            <p:spPr>
              <a:xfrm>
                <a:off x="0" y="-38100"/>
                <a:ext cx="1900314" cy="492142"/>
              </a:xfrm>
              <a:prstGeom prst="rect">
                <a:avLst/>
              </a:prstGeom>
            </p:spPr>
            <p:txBody>
              <a:bodyPr lIns="50800" tIns="50800" rIns="50800" bIns="50800" rtlCol="0" anchor="ctr"/>
              <a:lstStyle/>
              <a:p>
                <a:pPr algn="ctr">
                  <a:lnSpc>
                    <a:spcPts val="3145"/>
                  </a:lnSpc>
                </a:pPr>
                <a:endParaRPr/>
              </a:p>
            </p:txBody>
          </p:sp>
        </p:grpSp>
        <p:sp>
          <p:nvSpPr>
            <p:cNvPr id="14" name="TextBox 14"/>
            <p:cNvSpPr txBox="1"/>
            <p:nvPr/>
          </p:nvSpPr>
          <p:spPr>
            <a:xfrm>
              <a:off x="378537" y="46548"/>
              <a:ext cx="9457141" cy="2299758"/>
            </a:xfrm>
            <a:prstGeom prst="rect">
              <a:avLst/>
            </a:prstGeom>
          </p:spPr>
          <p:txBody>
            <a:bodyPr lIns="0" tIns="0" rIns="0" bIns="0" rtlCol="0" anchor="t">
              <a:spAutoFit/>
            </a:bodyPr>
            <a:lstStyle/>
            <a:p>
              <a:pPr algn="ctr">
                <a:lnSpc>
                  <a:spcPts val="3499"/>
                </a:lnSpc>
              </a:pPr>
              <a:r>
                <a:rPr lang="en-US" sz="2499" b="1">
                  <a:solidFill>
                    <a:srgbClr val="FFFFFF"/>
                  </a:solidFill>
                  <a:latin typeface="Open Sans Bold"/>
                  <a:ea typeface="Open Sans Bold"/>
                  <a:cs typeface="Open Sans Bold"/>
                  <a:sym typeface="Open Sans Bold"/>
                </a:rPr>
                <a:t>A higher fare might be associated with a better survival rate, although the majority of passengers paid low fares, and survival among this group was generally lower.</a:t>
              </a:r>
            </a:p>
          </p:txBody>
        </p:sp>
      </p:grpSp>
      <p:sp>
        <p:nvSpPr>
          <p:cNvPr id="15" name="TextBox 15"/>
          <p:cNvSpPr txBox="1"/>
          <p:nvPr/>
        </p:nvSpPr>
        <p:spPr>
          <a:xfrm>
            <a:off x="2773730" y="1227500"/>
            <a:ext cx="6734390" cy="695959"/>
          </a:xfrm>
          <a:prstGeom prst="rect">
            <a:avLst/>
          </a:prstGeom>
        </p:spPr>
        <p:txBody>
          <a:bodyPr lIns="0" tIns="0" rIns="0" bIns="0" rtlCol="0" anchor="t">
            <a:spAutoFit/>
          </a:bodyPr>
          <a:lstStyle/>
          <a:p>
            <a:pPr marL="0" lvl="0" indent="0" algn="l">
              <a:lnSpc>
                <a:spcPts val="5740"/>
              </a:lnSpc>
              <a:spcBef>
                <a:spcPct val="0"/>
              </a:spcBef>
            </a:pPr>
            <a:r>
              <a:rPr lang="en-US" sz="4100" b="1" spc="123">
                <a:solidFill>
                  <a:srgbClr val="FFFFFF"/>
                </a:solidFill>
                <a:latin typeface="Open Sans Ultra-Bold"/>
                <a:ea typeface="Open Sans Ultra-Bold"/>
                <a:cs typeface="Open Sans Ultra-Bold"/>
                <a:sym typeface="Open Sans Ultra-Bold"/>
              </a:rPr>
              <a:t>Survival Rate by Fare</a:t>
            </a:r>
          </a:p>
        </p:txBody>
      </p:sp>
      <p:sp>
        <p:nvSpPr>
          <p:cNvPr id="16" name="TextBox 16"/>
          <p:cNvSpPr txBox="1"/>
          <p:nvPr/>
        </p:nvSpPr>
        <p:spPr>
          <a:xfrm>
            <a:off x="9523058" y="1113895"/>
            <a:ext cx="6734390" cy="695959"/>
          </a:xfrm>
          <a:prstGeom prst="rect">
            <a:avLst/>
          </a:prstGeom>
        </p:spPr>
        <p:txBody>
          <a:bodyPr lIns="0" tIns="0" rIns="0" bIns="0" rtlCol="0" anchor="t">
            <a:spAutoFit/>
          </a:bodyPr>
          <a:lstStyle/>
          <a:p>
            <a:pPr marL="0" lvl="0" indent="0" algn="ctr">
              <a:lnSpc>
                <a:spcPts val="5740"/>
              </a:lnSpc>
              <a:spcBef>
                <a:spcPct val="0"/>
              </a:spcBef>
            </a:pPr>
            <a:r>
              <a:rPr lang="en-US" sz="4100" b="1" spc="123">
                <a:solidFill>
                  <a:srgbClr val="FFFFFF"/>
                </a:solidFill>
                <a:latin typeface="Open Sans Ultra-Bold"/>
                <a:ea typeface="Open Sans Ultra-Bold"/>
                <a:cs typeface="Open Sans Ultra-Bold"/>
                <a:sym typeface="Open Sans Ultra-Bold"/>
              </a:rPr>
              <a:t>Correlation Matrix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200210" y="1199710"/>
            <a:ext cx="7887581" cy="7887581"/>
          </a:xfrm>
          <a:custGeom>
            <a:avLst/>
            <a:gdLst/>
            <a:ahLst/>
            <a:cxnLst/>
            <a:rect l="l" t="t" r="r" b="b"/>
            <a:pathLst>
              <a:path w="7887581" h="7887581">
                <a:moveTo>
                  <a:pt x="0" y="0"/>
                </a:moveTo>
                <a:lnTo>
                  <a:pt x="7887580" y="0"/>
                </a:lnTo>
                <a:lnTo>
                  <a:pt x="7887580" y="7887580"/>
                </a:lnTo>
                <a:lnTo>
                  <a:pt x="0" y="7887580"/>
                </a:lnTo>
                <a:lnTo>
                  <a:pt x="0" y="0"/>
                </a:lnTo>
                <a:close/>
              </a:path>
            </a:pathLst>
          </a:custGeom>
          <a:blipFill>
            <a:blip r:embed="rId2"/>
            <a:stretch>
              <a:fillRect/>
            </a:stretch>
          </a:blipFill>
        </p:spPr>
      </p:sp>
      <p:sp>
        <p:nvSpPr>
          <p:cNvPr id="3" name="TextBox 3"/>
          <p:cNvSpPr txBox="1"/>
          <p:nvPr/>
        </p:nvSpPr>
        <p:spPr>
          <a:xfrm>
            <a:off x="2737850" y="3648124"/>
            <a:ext cx="12812300" cy="3755246"/>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Feature Engineering</a:t>
            </a:r>
          </a:p>
        </p:txBody>
      </p:sp>
      <p:sp>
        <p:nvSpPr>
          <p:cNvPr id="4" name="Freeform 4"/>
          <p:cNvSpPr/>
          <p:nvPr/>
        </p:nvSpPr>
        <p:spPr>
          <a:xfrm>
            <a:off x="0" y="0"/>
            <a:ext cx="4489585" cy="4994778"/>
          </a:xfrm>
          <a:custGeom>
            <a:avLst/>
            <a:gdLst/>
            <a:ahLst/>
            <a:cxnLst/>
            <a:rect l="l" t="t" r="r" b="b"/>
            <a:pathLst>
              <a:path w="4489585" h="4994778">
                <a:moveTo>
                  <a:pt x="0" y="0"/>
                </a:moveTo>
                <a:lnTo>
                  <a:pt x="4489585" y="0"/>
                </a:lnTo>
                <a:lnTo>
                  <a:pt x="4489585" y="4994778"/>
                </a:lnTo>
                <a:lnTo>
                  <a:pt x="0" y="4994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flipV="1">
            <a:off x="13798415" y="5292222"/>
            <a:ext cx="4489585" cy="4994778"/>
          </a:xfrm>
          <a:custGeom>
            <a:avLst/>
            <a:gdLst/>
            <a:ahLst/>
            <a:cxnLst/>
            <a:rect l="l" t="t" r="r" b="b"/>
            <a:pathLst>
              <a:path w="4489585" h="4994778">
                <a:moveTo>
                  <a:pt x="4489585" y="4994778"/>
                </a:moveTo>
                <a:lnTo>
                  <a:pt x="0" y="4994778"/>
                </a:lnTo>
                <a:lnTo>
                  <a:pt x="0" y="0"/>
                </a:lnTo>
                <a:lnTo>
                  <a:pt x="4489585" y="0"/>
                </a:lnTo>
                <a:lnTo>
                  <a:pt x="4489585" y="499477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260948" y="2225077"/>
            <a:ext cx="15766104" cy="1840721"/>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70747" y="1607505"/>
            <a:ext cx="10458313" cy="3535995"/>
          </a:xfrm>
          <a:custGeom>
            <a:avLst/>
            <a:gdLst/>
            <a:ahLst/>
            <a:cxnLst/>
            <a:rect l="l" t="t" r="r" b="b"/>
            <a:pathLst>
              <a:path w="10458313" h="3535995">
                <a:moveTo>
                  <a:pt x="0" y="0"/>
                </a:moveTo>
                <a:lnTo>
                  <a:pt x="10458313" y="0"/>
                </a:lnTo>
                <a:lnTo>
                  <a:pt x="10458313" y="3535995"/>
                </a:lnTo>
                <a:lnTo>
                  <a:pt x="0" y="3535995"/>
                </a:lnTo>
                <a:lnTo>
                  <a:pt x="0" y="0"/>
                </a:lnTo>
                <a:close/>
              </a:path>
            </a:pathLst>
          </a:custGeom>
          <a:blipFill>
            <a:blip r:embed="rId2"/>
            <a:stretch>
              <a:fillRect/>
            </a:stretch>
          </a:blipFill>
        </p:spPr>
      </p:sp>
      <p:sp>
        <p:nvSpPr>
          <p:cNvPr id="3" name="Freeform 3"/>
          <p:cNvSpPr/>
          <p:nvPr/>
        </p:nvSpPr>
        <p:spPr>
          <a:xfrm>
            <a:off x="1370747" y="5541305"/>
            <a:ext cx="10407587" cy="3716995"/>
          </a:xfrm>
          <a:custGeom>
            <a:avLst/>
            <a:gdLst/>
            <a:ahLst/>
            <a:cxnLst/>
            <a:rect l="l" t="t" r="r" b="b"/>
            <a:pathLst>
              <a:path w="10407587" h="3716995">
                <a:moveTo>
                  <a:pt x="0" y="0"/>
                </a:moveTo>
                <a:lnTo>
                  <a:pt x="10407587" y="0"/>
                </a:lnTo>
                <a:lnTo>
                  <a:pt x="10407587" y="3716995"/>
                </a:lnTo>
                <a:lnTo>
                  <a:pt x="0" y="3716995"/>
                </a:lnTo>
                <a:lnTo>
                  <a:pt x="0" y="0"/>
                </a:lnTo>
                <a:close/>
              </a:path>
            </a:pathLst>
          </a:custGeom>
          <a:blipFill>
            <a:blip r:embed="rId3"/>
            <a:stretch>
              <a:fillRect/>
            </a:stretch>
          </a:blipFill>
        </p:spPr>
      </p:sp>
      <p:grpSp>
        <p:nvGrpSpPr>
          <p:cNvPr id="4" name="Group 4"/>
          <p:cNvGrpSpPr/>
          <p:nvPr/>
        </p:nvGrpSpPr>
        <p:grpSpPr>
          <a:xfrm>
            <a:off x="5670655" y="1607505"/>
            <a:ext cx="1046685" cy="3535995"/>
            <a:chOff x="0" y="0"/>
            <a:chExt cx="275670" cy="931291"/>
          </a:xfrm>
        </p:grpSpPr>
        <p:sp>
          <p:nvSpPr>
            <p:cNvPr id="5" name="Freeform 5"/>
            <p:cNvSpPr/>
            <p:nvPr/>
          </p:nvSpPr>
          <p:spPr>
            <a:xfrm>
              <a:off x="0" y="0"/>
              <a:ext cx="275670" cy="931291"/>
            </a:xfrm>
            <a:custGeom>
              <a:avLst/>
              <a:gdLst/>
              <a:ahLst/>
              <a:cxnLst/>
              <a:rect l="l" t="t" r="r" b="b"/>
              <a:pathLst>
                <a:path w="275670" h="931291">
                  <a:moveTo>
                    <a:pt x="0" y="0"/>
                  </a:moveTo>
                  <a:lnTo>
                    <a:pt x="275670" y="0"/>
                  </a:lnTo>
                  <a:lnTo>
                    <a:pt x="275670" y="931291"/>
                  </a:lnTo>
                  <a:lnTo>
                    <a:pt x="0" y="931291"/>
                  </a:lnTo>
                  <a:close/>
                </a:path>
              </a:pathLst>
            </a:custGeom>
            <a:solidFill>
              <a:srgbClr val="000000">
                <a:alpha val="0"/>
              </a:srgbClr>
            </a:solidFill>
            <a:ln w="38100" cap="sq">
              <a:solidFill>
                <a:srgbClr val="1144A6"/>
              </a:solidFill>
              <a:prstDash val="solid"/>
              <a:miter/>
            </a:ln>
          </p:spPr>
        </p:sp>
        <p:sp>
          <p:nvSpPr>
            <p:cNvPr id="6" name="TextBox 6"/>
            <p:cNvSpPr txBox="1"/>
            <p:nvPr/>
          </p:nvSpPr>
          <p:spPr>
            <a:xfrm>
              <a:off x="0" y="-38100"/>
              <a:ext cx="275670" cy="969391"/>
            </a:xfrm>
            <a:prstGeom prst="rect">
              <a:avLst/>
            </a:prstGeom>
          </p:spPr>
          <p:txBody>
            <a:bodyPr lIns="50800" tIns="50800" rIns="50800" bIns="50800" rtlCol="0" anchor="ctr"/>
            <a:lstStyle/>
            <a:p>
              <a:pPr algn="ctr">
                <a:lnSpc>
                  <a:spcPts val="3145"/>
                </a:lnSpc>
              </a:pPr>
              <a:endParaRPr/>
            </a:p>
          </p:txBody>
        </p:sp>
      </p:grpSp>
      <p:grpSp>
        <p:nvGrpSpPr>
          <p:cNvPr id="7" name="Group 7"/>
          <p:cNvGrpSpPr/>
          <p:nvPr/>
        </p:nvGrpSpPr>
        <p:grpSpPr>
          <a:xfrm>
            <a:off x="10417631" y="1607505"/>
            <a:ext cx="1341653" cy="3535995"/>
            <a:chOff x="0" y="0"/>
            <a:chExt cx="353357" cy="931291"/>
          </a:xfrm>
        </p:grpSpPr>
        <p:sp>
          <p:nvSpPr>
            <p:cNvPr id="8" name="Freeform 8"/>
            <p:cNvSpPr/>
            <p:nvPr/>
          </p:nvSpPr>
          <p:spPr>
            <a:xfrm>
              <a:off x="0" y="0"/>
              <a:ext cx="353357" cy="931291"/>
            </a:xfrm>
            <a:custGeom>
              <a:avLst/>
              <a:gdLst/>
              <a:ahLst/>
              <a:cxnLst/>
              <a:rect l="l" t="t" r="r" b="b"/>
              <a:pathLst>
                <a:path w="353357" h="931291">
                  <a:moveTo>
                    <a:pt x="0" y="0"/>
                  </a:moveTo>
                  <a:lnTo>
                    <a:pt x="353357" y="0"/>
                  </a:lnTo>
                  <a:lnTo>
                    <a:pt x="353357" y="931291"/>
                  </a:lnTo>
                  <a:lnTo>
                    <a:pt x="0" y="931291"/>
                  </a:lnTo>
                  <a:close/>
                </a:path>
              </a:pathLst>
            </a:custGeom>
            <a:solidFill>
              <a:srgbClr val="000000">
                <a:alpha val="0"/>
              </a:srgbClr>
            </a:solidFill>
            <a:ln w="38100" cap="sq">
              <a:solidFill>
                <a:srgbClr val="1144A6"/>
              </a:solidFill>
              <a:prstDash val="solid"/>
              <a:miter/>
            </a:ln>
          </p:spPr>
        </p:sp>
        <p:sp>
          <p:nvSpPr>
            <p:cNvPr id="9" name="TextBox 9"/>
            <p:cNvSpPr txBox="1"/>
            <p:nvPr/>
          </p:nvSpPr>
          <p:spPr>
            <a:xfrm>
              <a:off x="0" y="-38100"/>
              <a:ext cx="353357" cy="969391"/>
            </a:xfrm>
            <a:prstGeom prst="rect">
              <a:avLst/>
            </a:prstGeom>
          </p:spPr>
          <p:txBody>
            <a:bodyPr lIns="50800" tIns="50800" rIns="50800" bIns="50800" rtlCol="0" anchor="ctr"/>
            <a:lstStyle/>
            <a:p>
              <a:pPr algn="ctr">
                <a:lnSpc>
                  <a:spcPts val="3145"/>
                </a:lnSpc>
              </a:pPr>
              <a:endParaRPr/>
            </a:p>
          </p:txBody>
        </p:sp>
      </p:grpSp>
      <p:grpSp>
        <p:nvGrpSpPr>
          <p:cNvPr id="10" name="Group 10"/>
          <p:cNvGrpSpPr/>
          <p:nvPr/>
        </p:nvGrpSpPr>
        <p:grpSpPr>
          <a:xfrm>
            <a:off x="5670655" y="5541305"/>
            <a:ext cx="903885" cy="3716995"/>
            <a:chOff x="0" y="0"/>
            <a:chExt cx="238060" cy="978962"/>
          </a:xfrm>
        </p:grpSpPr>
        <p:sp>
          <p:nvSpPr>
            <p:cNvPr id="11" name="Freeform 11"/>
            <p:cNvSpPr/>
            <p:nvPr/>
          </p:nvSpPr>
          <p:spPr>
            <a:xfrm>
              <a:off x="0" y="0"/>
              <a:ext cx="238060" cy="978962"/>
            </a:xfrm>
            <a:custGeom>
              <a:avLst/>
              <a:gdLst/>
              <a:ahLst/>
              <a:cxnLst/>
              <a:rect l="l" t="t" r="r" b="b"/>
              <a:pathLst>
                <a:path w="238060" h="978962">
                  <a:moveTo>
                    <a:pt x="0" y="0"/>
                  </a:moveTo>
                  <a:lnTo>
                    <a:pt x="238060" y="0"/>
                  </a:lnTo>
                  <a:lnTo>
                    <a:pt x="238060" y="978962"/>
                  </a:lnTo>
                  <a:lnTo>
                    <a:pt x="0" y="978962"/>
                  </a:lnTo>
                  <a:close/>
                </a:path>
              </a:pathLst>
            </a:custGeom>
            <a:solidFill>
              <a:srgbClr val="000000">
                <a:alpha val="0"/>
              </a:srgbClr>
            </a:solidFill>
            <a:ln w="38100" cap="sq">
              <a:solidFill>
                <a:srgbClr val="FF66C4"/>
              </a:solidFill>
              <a:prstDash val="solid"/>
              <a:miter/>
            </a:ln>
          </p:spPr>
        </p:sp>
        <p:sp>
          <p:nvSpPr>
            <p:cNvPr id="12" name="TextBox 12"/>
            <p:cNvSpPr txBox="1"/>
            <p:nvPr/>
          </p:nvSpPr>
          <p:spPr>
            <a:xfrm>
              <a:off x="0" y="-38100"/>
              <a:ext cx="238060" cy="1017062"/>
            </a:xfrm>
            <a:prstGeom prst="rect">
              <a:avLst/>
            </a:prstGeom>
          </p:spPr>
          <p:txBody>
            <a:bodyPr lIns="50800" tIns="50800" rIns="50800" bIns="50800" rtlCol="0" anchor="ctr"/>
            <a:lstStyle/>
            <a:p>
              <a:pPr algn="ctr">
                <a:lnSpc>
                  <a:spcPts val="3145"/>
                </a:lnSpc>
              </a:pPr>
              <a:endParaRPr/>
            </a:p>
          </p:txBody>
        </p:sp>
      </p:grpSp>
      <p:grpSp>
        <p:nvGrpSpPr>
          <p:cNvPr id="13" name="Group 13"/>
          <p:cNvGrpSpPr/>
          <p:nvPr/>
        </p:nvGrpSpPr>
        <p:grpSpPr>
          <a:xfrm>
            <a:off x="10212609" y="5541305"/>
            <a:ext cx="1546676" cy="3716995"/>
            <a:chOff x="0" y="0"/>
            <a:chExt cx="407355" cy="978962"/>
          </a:xfrm>
        </p:grpSpPr>
        <p:sp>
          <p:nvSpPr>
            <p:cNvPr id="14" name="Freeform 14"/>
            <p:cNvSpPr/>
            <p:nvPr/>
          </p:nvSpPr>
          <p:spPr>
            <a:xfrm>
              <a:off x="0" y="0"/>
              <a:ext cx="407355" cy="978962"/>
            </a:xfrm>
            <a:custGeom>
              <a:avLst/>
              <a:gdLst/>
              <a:ahLst/>
              <a:cxnLst/>
              <a:rect l="l" t="t" r="r" b="b"/>
              <a:pathLst>
                <a:path w="407355" h="978962">
                  <a:moveTo>
                    <a:pt x="0" y="0"/>
                  </a:moveTo>
                  <a:lnTo>
                    <a:pt x="407355" y="0"/>
                  </a:lnTo>
                  <a:lnTo>
                    <a:pt x="407355" y="978962"/>
                  </a:lnTo>
                  <a:lnTo>
                    <a:pt x="0" y="978962"/>
                  </a:lnTo>
                  <a:close/>
                </a:path>
              </a:pathLst>
            </a:custGeom>
            <a:solidFill>
              <a:srgbClr val="000000">
                <a:alpha val="0"/>
              </a:srgbClr>
            </a:solidFill>
            <a:ln w="38100" cap="sq">
              <a:solidFill>
                <a:srgbClr val="FF66C4"/>
              </a:solidFill>
              <a:prstDash val="solid"/>
              <a:miter/>
            </a:ln>
          </p:spPr>
        </p:sp>
        <p:sp>
          <p:nvSpPr>
            <p:cNvPr id="15" name="TextBox 15"/>
            <p:cNvSpPr txBox="1"/>
            <p:nvPr/>
          </p:nvSpPr>
          <p:spPr>
            <a:xfrm>
              <a:off x="0" y="-38100"/>
              <a:ext cx="407355" cy="1017062"/>
            </a:xfrm>
            <a:prstGeom prst="rect">
              <a:avLst/>
            </a:prstGeom>
          </p:spPr>
          <p:txBody>
            <a:bodyPr lIns="50800" tIns="50800" rIns="50800" bIns="50800" rtlCol="0" anchor="ctr"/>
            <a:lstStyle/>
            <a:p>
              <a:pPr algn="ctr">
                <a:lnSpc>
                  <a:spcPts val="3145"/>
                </a:lnSpc>
              </a:pPr>
              <a:endParaRPr/>
            </a:p>
          </p:txBody>
        </p:sp>
      </p:grpSp>
      <p:sp>
        <p:nvSpPr>
          <p:cNvPr id="16" name="Freeform 16"/>
          <p:cNvSpPr/>
          <p:nvPr/>
        </p:nvSpPr>
        <p:spPr>
          <a:xfrm rot="5400000" flipV="1">
            <a:off x="-306125" y="5189776"/>
            <a:ext cx="1966594" cy="703057"/>
          </a:xfrm>
          <a:custGeom>
            <a:avLst/>
            <a:gdLst/>
            <a:ahLst/>
            <a:cxnLst/>
            <a:rect l="l" t="t" r="r" b="b"/>
            <a:pathLst>
              <a:path w="1966594" h="703057">
                <a:moveTo>
                  <a:pt x="0" y="703057"/>
                </a:moveTo>
                <a:lnTo>
                  <a:pt x="1966593" y="703057"/>
                </a:lnTo>
                <a:lnTo>
                  <a:pt x="1966593" y="0"/>
                </a:lnTo>
                <a:lnTo>
                  <a:pt x="0" y="0"/>
                </a:lnTo>
                <a:lnTo>
                  <a:pt x="0" y="70305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2871655" y="3629332"/>
            <a:ext cx="4387645" cy="5628968"/>
          </a:xfrm>
          <a:custGeom>
            <a:avLst/>
            <a:gdLst/>
            <a:ahLst/>
            <a:cxnLst/>
            <a:rect l="l" t="t" r="r" b="b"/>
            <a:pathLst>
              <a:path w="4387645" h="5628968">
                <a:moveTo>
                  <a:pt x="0" y="0"/>
                </a:moveTo>
                <a:lnTo>
                  <a:pt x="4387645" y="0"/>
                </a:lnTo>
                <a:lnTo>
                  <a:pt x="4387645" y="5628968"/>
                </a:lnTo>
                <a:lnTo>
                  <a:pt x="0" y="5628968"/>
                </a:lnTo>
                <a:lnTo>
                  <a:pt x="0" y="0"/>
                </a:lnTo>
                <a:close/>
              </a:path>
            </a:pathLst>
          </a:custGeom>
          <a:blipFill>
            <a:blip r:embed="rId6"/>
            <a:stretch>
              <a:fillRect l="-2193" t="-2250" r="-2592" b="-880"/>
            </a:stretch>
          </a:blipFill>
        </p:spPr>
      </p:sp>
      <p:sp>
        <p:nvSpPr>
          <p:cNvPr id="18" name="TextBox 18"/>
          <p:cNvSpPr txBox="1"/>
          <p:nvPr/>
        </p:nvSpPr>
        <p:spPr>
          <a:xfrm>
            <a:off x="1370747" y="835907"/>
            <a:ext cx="7852867" cy="371548"/>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a. Label Encoder: convert categorical data into numeric</a:t>
            </a:r>
          </a:p>
        </p:txBody>
      </p:sp>
      <p:sp>
        <p:nvSpPr>
          <p:cNvPr id="19" name="TextBox 19"/>
          <p:cNvSpPr txBox="1"/>
          <p:nvPr/>
        </p:nvSpPr>
        <p:spPr>
          <a:xfrm>
            <a:off x="12318915" y="1169355"/>
            <a:ext cx="5493125" cy="1933648"/>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b. Feature Selection : identifying and selecting the most relevant features (variables, predictors) from a dataset for use in building a machine learning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992635">
            <a:off x="11832165" y="-7452121"/>
            <a:ext cx="7977682" cy="13500693"/>
          </a:xfrm>
          <a:custGeom>
            <a:avLst/>
            <a:gdLst/>
            <a:ahLst/>
            <a:cxnLst/>
            <a:rect l="l" t="t" r="r" b="b"/>
            <a:pathLst>
              <a:path w="7977682" h="13500693">
                <a:moveTo>
                  <a:pt x="0" y="0"/>
                </a:moveTo>
                <a:lnTo>
                  <a:pt x="7977682" y="0"/>
                </a:lnTo>
                <a:lnTo>
                  <a:pt x="7977682" y="13500693"/>
                </a:lnTo>
                <a:lnTo>
                  <a:pt x="0" y="135006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4326387">
            <a:off x="647841" y="6031164"/>
            <a:ext cx="6254736" cy="10584938"/>
          </a:xfrm>
          <a:custGeom>
            <a:avLst/>
            <a:gdLst/>
            <a:ahLst/>
            <a:cxnLst/>
            <a:rect l="l" t="t" r="r" b="b"/>
            <a:pathLst>
              <a:path w="6254736" h="10584938">
                <a:moveTo>
                  <a:pt x="0" y="0"/>
                </a:moveTo>
                <a:lnTo>
                  <a:pt x="6254736" y="0"/>
                </a:lnTo>
                <a:lnTo>
                  <a:pt x="6254736" y="10584938"/>
                </a:lnTo>
                <a:lnTo>
                  <a:pt x="0" y="105849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3627691" y="-1318970"/>
            <a:ext cx="7550418" cy="3709143"/>
          </a:xfrm>
          <a:custGeom>
            <a:avLst/>
            <a:gdLst/>
            <a:ahLst/>
            <a:cxnLst/>
            <a:rect l="l" t="t" r="r" b="b"/>
            <a:pathLst>
              <a:path w="7550418" h="3709143">
                <a:moveTo>
                  <a:pt x="0" y="0"/>
                </a:moveTo>
                <a:lnTo>
                  <a:pt x="7550418" y="0"/>
                </a:lnTo>
                <a:lnTo>
                  <a:pt x="7550418" y="3709143"/>
                </a:lnTo>
                <a:lnTo>
                  <a:pt x="0" y="3709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5"/>
          <p:cNvPicPr>
            <a:picLocks noChangeAspect="1"/>
          </p:cNvPicPr>
          <p:nvPr/>
        </p:nvPicPr>
        <p:blipFill>
          <a:blip r:embed="rId6"/>
          <a:stretch>
            <a:fillRect/>
          </a:stretch>
        </p:blipFill>
        <p:spPr>
          <a:xfrm>
            <a:off x="699126" y="7748045"/>
            <a:ext cx="1752780" cy="1752780"/>
          </a:xfrm>
          <a:prstGeom prst="rect">
            <a:avLst/>
          </a:prstGeom>
        </p:spPr>
      </p:pic>
      <p:sp>
        <p:nvSpPr>
          <p:cNvPr id="6" name="Freeform 6"/>
          <p:cNvSpPr/>
          <p:nvPr/>
        </p:nvSpPr>
        <p:spPr>
          <a:xfrm>
            <a:off x="15607006" y="7324680"/>
            <a:ext cx="4400170" cy="3120120"/>
          </a:xfrm>
          <a:custGeom>
            <a:avLst/>
            <a:gdLst/>
            <a:ahLst/>
            <a:cxnLst/>
            <a:rect l="l" t="t" r="r" b="b"/>
            <a:pathLst>
              <a:path w="4400170" h="3120120">
                <a:moveTo>
                  <a:pt x="0" y="0"/>
                </a:moveTo>
                <a:lnTo>
                  <a:pt x="4400170" y="0"/>
                </a:lnTo>
                <a:lnTo>
                  <a:pt x="4400170" y="3120121"/>
                </a:lnTo>
                <a:lnTo>
                  <a:pt x="0" y="31201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709485" y="3273161"/>
            <a:ext cx="3852291" cy="2544539"/>
          </a:xfrm>
          <a:custGeom>
            <a:avLst/>
            <a:gdLst/>
            <a:ahLst/>
            <a:cxnLst/>
            <a:rect l="l" t="t" r="r" b="b"/>
            <a:pathLst>
              <a:path w="3852291" h="2544539">
                <a:moveTo>
                  <a:pt x="0" y="0"/>
                </a:moveTo>
                <a:lnTo>
                  <a:pt x="3852290" y="0"/>
                </a:lnTo>
                <a:lnTo>
                  <a:pt x="3852290" y="2544539"/>
                </a:lnTo>
                <a:lnTo>
                  <a:pt x="0" y="2544539"/>
                </a:lnTo>
                <a:lnTo>
                  <a:pt x="0" y="0"/>
                </a:lnTo>
                <a:close/>
              </a:path>
            </a:pathLst>
          </a:custGeom>
          <a:blipFill>
            <a:blip r:embed="rId9"/>
            <a:stretch>
              <a:fillRect/>
            </a:stretch>
          </a:blipFill>
        </p:spPr>
      </p:sp>
      <p:pic>
        <p:nvPicPr>
          <p:cNvPr id="8" name="Picture 8"/>
          <p:cNvPicPr>
            <a:picLocks noChangeAspect="1"/>
          </p:cNvPicPr>
          <p:nvPr/>
        </p:nvPicPr>
        <p:blipFill>
          <a:blip r:embed="rId10"/>
          <a:stretch>
            <a:fillRect/>
          </a:stretch>
        </p:blipFill>
        <p:spPr>
          <a:xfrm>
            <a:off x="8752580" y="7633820"/>
            <a:ext cx="1752780" cy="1752780"/>
          </a:xfrm>
          <a:prstGeom prst="rect">
            <a:avLst/>
          </a:prstGeom>
        </p:spPr>
      </p:pic>
      <p:sp>
        <p:nvSpPr>
          <p:cNvPr id="9" name="Freeform 9"/>
          <p:cNvSpPr/>
          <p:nvPr/>
        </p:nvSpPr>
        <p:spPr>
          <a:xfrm>
            <a:off x="12949722" y="3273161"/>
            <a:ext cx="4383299" cy="2937868"/>
          </a:xfrm>
          <a:custGeom>
            <a:avLst/>
            <a:gdLst/>
            <a:ahLst/>
            <a:cxnLst/>
            <a:rect l="l" t="t" r="r" b="b"/>
            <a:pathLst>
              <a:path w="4383299" h="2937868">
                <a:moveTo>
                  <a:pt x="0" y="0"/>
                </a:moveTo>
                <a:lnTo>
                  <a:pt x="4383298" y="0"/>
                </a:lnTo>
                <a:lnTo>
                  <a:pt x="4383298" y="2937867"/>
                </a:lnTo>
                <a:lnTo>
                  <a:pt x="0" y="2937867"/>
                </a:lnTo>
                <a:lnTo>
                  <a:pt x="0" y="0"/>
                </a:lnTo>
                <a:close/>
              </a:path>
            </a:pathLst>
          </a:custGeom>
          <a:blipFill>
            <a:blip r:embed="rId11"/>
            <a:stretch>
              <a:fillRect/>
            </a:stretch>
          </a:blipFill>
        </p:spPr>
      </p:sp>
      <p:sp>
        <p:nvSpPr>
          <p:cNvPr id="10" name="Freeform 10"/>
          <p:cNvSpPr/>
          <p:nvPr/>
        </p:nvSpPr>
        <p:spPr>
          <a:xfrm>
            <a:off x="471286" y="3273161"/>
            <a:ext cx="4074057" cy="4182304"/>
          </a:xfrm>
          <a:custGeom>
            <a:avLst/>
            <a:gdLst/>
            <a:ahLst/>
            <a:cxnLst/>
            <a:rect l="l" t="t" r="r" b="b"/>
            <a:pathLst>
              <a:path w="4074057" h="4182304">
                <a:moveTo>
                  <a:pt x="0" y="0"/>
                </a:moveTo>
                <a:lnTo>
                  <a:pt x="4074057" y="0"/>
                </a:lnTo>
                <a:lnTo>
                  <a:pt x="4074057" y="4182304"/>
                </a:lnTo>
                <a:lnTo>
                  <a:pt x="0" y="4182304"/>
                </a:lnTo>
                <a:lnTo>
                  <a:pt x="0" y="0"/>
                </a:lnTo>
                <a:close/>
              </a:path>
            </a:pathLst>
          </a:custGeom>
          <a:blipFill>
            <a:blip r:embed="rId12"/>
            <a:stretch>
              <a:fillRect/>
            </a:stretch>
          </a:blipFill>
        </p:spPr>
      </p:sp>
      <p:sp>
        <p:nvSpPr>
          <p:cNvPr id="11" name="Freeform 11"/>
          <p:cNvSpPr/>
          <p:nvPr/>
        </p:nvSpPr>
        <p:spPr>
          <a:xfrm>
            <a:off x="8898645" y="3273161"/>
            <a:ext cx="3889152" cy="4182304"/>
          </a:xfrm>
          <a:custGeom>
            <a:avLst/>
            <a:gdLst/>
            <a:ahLst/>
            <a:cxnLst/>
            <a:rect l="l" t="t" r="r" b="b"/>
            <a:pathLst>
              <a:path w="3889152" h="4182304">
                <a:moveTo>
                  <a:pt x="0" y="0"/>
                </a:moveTo>
                <a:lnTo>
                  <a:pt x="3889152" y="0"/>
                </a:lnTo>
                <a:lnTo>
                  <a:pt x="3889152" y="4182304"/>
                </a:lnTo>
                <a:lnTo>
                  <a:pt x="0" y="4182304"/>
                </a:lnTo>
                <a:lnTo>
                  <a:pt x="0" y="0"/>
                </a:lnTo>
                <a:close/>
              </a:path>
            </a:pathLst>
          </a:custGeom>
          <a:blipFill>
            <a:blip r:embed="rId13"/>
            <a:stretch>
              <a:fillRect/>
            </a:stretch>
          </a:blipFill>
        </p:spPr>
      </p:sp>
      <p:sp>
        <p:nvSpPr>
          <p:cNvPr id="12" name="TextBox 12"/>
          <p:cNvSpPr txBox="1"/>
          <p:nvPr/>
        </p:nvSpPr>
        <p:spPr>
          <a:xfrm>
            <a:off x="4040744" y="650875"/>
            <a:ext cx="10206512" cy="679450"/>
          </a:xfrm>
          <a:prstGeom prst="rect">
            <a:avLst/>
          </a:prstGeom>
        </p:spPr>
        <p:txBody>
          <a:bodyPr lIns="0" tIns="0" rIns="0" bIns="0" rtlCol="0" anchor="t">
            <a:spAutoFit/>
          </a:bodyPr>
          <a:lstStyle/>
          <a:p>
            <a:pPr marL="0" lvl="0" indent="0" algn="ctr">
              <a:lnSpc>
                <a:spcPts val="5599"/>
              </a:lnSpc>
              <a:spcBef>
                <a:spcPct val="0"/>
              </a:spcBef>
            </a:pPr>
            <a:r>
              <a:rPr lang="en-US" sz="3999" b="1" spc="119">
                <a:solidFill>
                  <a:srgbClr val="FFFFFF"/>
                </a:solidFill>
                <a:latin typeface="Open Sans Ultra-Bold"/>
                <a:ea typeface="Open Sans Ultra-Bold"/>
                <a:cs typeface="Open Sans Ultra-Bold"/>
                <a:sym typeface="Open Sans Ultra-Bold"/>
              </a:rPr>
              <a:t>c. Data Split</a:t>
            </a:r>
          </a:p>
        </p:txBody>
      </p:sp>
      <p:sp>
        <p:nvSpPr>
          <p:cNvPr id="13" name="TextBox 13"/>
          <p:cNvSpPr txBox="1"/>
          <p:nvPr/>
        </p:nvSpPr>
        <p:spPr>
          <a:xfrm>
            <a:off x="3253466" y="1534544"/>
            <a:ext cx="11781067" cy="372571"/>
          </a:xfrm>
          <a:prstGeom prst="rect">
            <a:avLst/>
          </a:prstGeom>
        </p:spPr>
        <p:txBody>
          <a:bodyPr lIns="0" tIns="0" rIns="0" bIns="0" rtlCol="0" anchor="t">
            <a:spAutoFit/>
          </a:bodyPr>
          <a:lstStyle/>
          <a:p>
            <a:pPr algn="ctr">
              <a:lnSpc>
                <a:spcPts val="3089"/>
              </a:lnSpc>
            </a:pPr>
            <a:r>
              <a:rPr lang="en-US" sz="2206">
                <a:solidFill>
                  <a:srgbClr val="FFFFFF"/>
                </a:solidFill>
                <a:latin typeface="Open Sans"/>
                <a:ea typeface="Open Sans"/>
                <a:cs typeface="Open Sans"/>
                <a:sym typeface="Open Sans"/>
              </a:rPr>
              <a:t> Dividing a dataset into separate subsets to train and test a machine learning model.</a:t>
            </a:r>
          </a:p>
        </p:txBody>
      </p:sp>
      <p:sp>
        <p:nvSpPr>
          <p:cNvPr id="14" name="TextBox 14"/>
          <p:cNvSpPr txBox="1"/>
          <p:nvPr/>
        </p:nvSpPr>
        <p:spPr>
          <a:xfrm>
            <a:off x="2478558" y="7846485"/>
            <a:ext cx="2888339" cy="1736725"/>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 80% of the data used for training the model.</a:t>
            </a:r>
          </a:p>
          <a:p>
            <a:pPr algn="l">
              <a:lnSpc>
                <a:spcPts val="3499"/>
              </a:lnSpc>
            </a:pPr>
            <a:endParaRPr lang="en-US" sz="2499">
              <a:solidFill>
                <a:srgbClr val="FFFFFF"/>
              </a:solidFill>
              <a:latin typeface="Open Sans"/>
              <a:ea typeface="Open Sans"/>
              <a:cs typeface="Open Sans"/>
              <a:sym typeface="Open Sans"/>
            </a:endParaRPr>
          </a:p>
        </p:txBody>
      </p:sp>
      <p:sp>
        <p:nvSpPr>
          <p:cNvPr id="15" name="TextBox 15"/>
          <p:cNvSpPr txBox="1"/>
          <p:nvPr/>
        </p:nvSpPr>
        <p:spPr>
          <a:xfrm>
            <a:off x="471286" y="2768263"/>
            <a:ext cx="1834555" cy="371548"/>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Data Train X </a:t>
            </a:r>
          </a:p>
        </p:txBody>
      </p:sp>
      <p:sp>
        <p:nvSpPr>
          <p:cNvPr id="16" name="TextBox 16"/>
          <p:cNvSpPr txBox="1"/>
          <p:nvPr/>
        </p:nvSpPr>
        <p:spPr>
          <a:xfrm>
            <a:off x="4709485" y="2773890"/>
            <a:ext cx="1748036" cy="371548"/>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Data Train Y</a:t>
            </a:r>
          </a:p>
        </p:txBody>
      </p:sp>
      <p:sp>
        <p:nvSpPr>
          <p:cNvPr id="17" name="TextBox 17"/>
          <p:cNvSpPr txBox="1"/>
          <p:nvPr/>
        </p:nvSpPr>
        <p:spPr>
          <a:xfrm>
            <a:off x="8926421" y="2773890"/>
            <a:ext cx="1692275" cy="371548"/>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Data Test X </a:t>
            </a:r>
          </a:p>
        </p:txBody>
      </p:sp>
      <p:sp>
        <p:nvSpPr>
          <p:cNvPr id="18" name="TextBox 18"/>
          <p:cNvSpPr txBox="1"/>
          <p:nvPr/>
        </p:nvSpPr>
        <p:spPr>
          <a:xfrm>
            <a:off x="13400914" y="2773890"/>
            <a:ext cx="1605855" cy="371548"/>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Data Test Y</a:t>
            </a:r>
          </a:p>
        </p:txBody>
      </p:sp>
      <p:sp>
        <p:nvSpPr>
          <p:cNvPr id="19" name="TextBox 19"/>
          <p:cNvSpPr txBox="1"/>
          <p:nvPr/>
        </p:nvSpPr>
        <p:spPr>
          <a:xfrm>
            <a:off x="10532012" y="7732260"/>
            <a:ext cx="3509905" cy="1298575"/>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Remaining 20% used for evaluating the model's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329406">
            <a:off x="10834062" y="2450812"/>
            <a:ext cx="9850760" cy="16670517"/>
          </a:xfrm>
          <a:custGeom>
            <a:avLst/>
            <a:gdLst/>
            <a:ahLst/>
            <a:cxnLst/>
            <a:rect l="l" t="t" r="r" b="b"/>
            <a:pathLst>
              <a:path w="9850760" h="16670517">
                <a:moveTo>
                  <a:pt x="0" y="0"/>
                </a:moveTo>
                <a:lnTo>
                  <a:pt x="9850760" y="0"/>
                </a:lnTo>
                <a:lnTo>
                  <a:pt x="9850760" y="16670517"/>
                </a:lnTo>
                <a:lnTo>
                  <a:pt x="0" y="16670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634872">
            <a:off x="16814155" y="5354368"/>
            <a:ext cx="2426829" cy="2749948"/>
          </a:xfrm>
          <a:custGeom>
            <a:avLst/>
            <a:gdLst/>
            <a:ahLst/>
            <a:cxnLst/>
            <a:rect l="l" t="t" r="r" b="b"/>
            <a:pathLst>
              <a:path w="2426829" h="2749948">
                <a:moveTo>
                  <a:pt x="0" y="0"/>
                </a:moveTo>
                <a:lnTo>
                  <a:pt x="2426829" y="0"/>
                </a:lnTo>
                <a:lnTo>
                  <a:pt x="2426829" y="2749947"/>
                </a:lnTo>
                <a:lnTo>
                  <a:pt x="0" y="27499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129596">
            <a:off x="13709668" y="661214"/>
            <a:ext cx="3680965" cy="2931387"/>
          </a:xfrm>
          <a:custGeom>
            <a:avLst/>
            <a:gdLst/>
            <a:ahLst/>
            <a:cxnLst/>
            <a:rect l="l" t="t" r="r" b="b"/>
            <a:pathLst>
              <a:path w="3680965" h="2931387">
                <a:moveTo>
                  <a:pt x="0" y="0"/>
                </a:moveTo>
                <a:lnTo>
                  <a:pt x="3680965" y="0"/>
                </a:lnTo>
                <a:lnTo>
                  <a:pt x="3680965" y="2931387"/>
                </a:lnTo>
                <a:lnTo>
                  <a:pt x="0" y="293138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1055895">
            <a:off x="9293552" y="8482460"/>
            <a:ext cx="1321099" cy="1193793"/>
          </a:xfrm>
          <a:custGeom>
            <a:avLst/>
            <a:gdLst/>
            <a:ahLst/>
            <a:cxnLst/>
            <a:rect l="l" t="t" r="r" b="b"/>
            <a:pathLst>
              <a:path w="1321099" h="1193793">
                <a:moveTo>
                  <a:pt x="0" y="0"/>
                </a:moveTo>
                <a:lnTo>
                  <a:pt x="1321100" y="0"/>
                </a:lnTo>
                <a:lnTo>
                  <a:pt x="1321100" y="1193793"/>
                </a:lnTo>
                <a:lnTo>
                  <a:pt x="0" y="119379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12682649" y="1499511"/>
            <a:ext cx="2359277" cy="3643989"/>
          </a:xfrm>
          <a:custGeom>
            <a:avLst/>
            <a:gdLst/>
            <a:ahLst/>
            <a:cxnLst/>
            <a:rect l="l" t="t" r="r" b="b"/>
            <a:pathLst>
              <a:path w="2359277" h="3643989">
                <a:moveTo>
                  <a:pt x="0" y="0"/>
                </a:moveTo>
                <a:lnTo>
                  <a:pt x="2359277" y="0"/>
                </a:lnTo>
                <a:lnTo>
                  <a:pt x="2359277" y="3643989"/>
                </a:lnTo>
                <a:lnTo>
                  <a:pt x="0" y="3643989"/>
                </a:lnTo>
                <a:lnTo>
                  <a:pt x="0" y="0"/>
                </a:lnTo>
                <a:close/>
              </a:path>
            </a:pathLst>
          </a:custGeom>
          <a:blipFill>
            <a:blip r:embed="rId10">
              <a:alphaModFix amt="26000"/>
              <a:extLst>
                <a:ext uri="{96DAC541-7B7A-43D3-8B79-37D633B846F1}">
                  <asvg:svgBlip xmlns:asvg="http://schemas.microsoft.com/office/drawing/2016/SVG/main" r:embed="rId11"/>
                </a:ext>
              </a:extLst>
            </a:blip>
            <a:stretch>
              <a:fillRect l="-130841"/>
            </a:stretch>
          </a:blipFill>
        </p:spPr>
      </p:sp>
      <p:sp>
        <p:nvSpPr>
          <p:cNvPr id="7" name="Freeform 7"/>
          <p:cNvSpPr/>
          <p:nvPr/>
        </p:nvSpPr>
        <p:spPr>
          <a:xfrm>
            <a:off x="-1844845" y="862458"/>
            <a:ext cx="5188812" cy="3885123"/>
          </a:xfrm>
          <a:custGeom>
            <a:avLst/>
            <a:gdLst/>
            <a:ahLst/>
            <a:cxnLst/>
            <a:rect l="l" t="t" r="r" b="b"/>
            <a:pathLst>
              <a:path w="5188812" h="3885123">
                <a:moveTo>
                  <a:pt x="0" y="0"/>
                </a:moveTo>
                <a:lnTo>
                  <a:pt x="5188812" y="0"/>
                </a:lnTo>
                <a:lnTo>
                  <a:pt x="5188812" y="3885123"/>
                </a:lnTo>
                <a:lnTo>
                  <a:pt x="0" y="38851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287204" y="5143500"/>
            <a:ext cx="3690843" cy="5700642"/>
          </a:xfrm>
          <a:custGeom>
            <a:avLst/>
            <a:gdLst/>
            <a:ahLst/>
            <a:cxnLst/>
            <a:rect l="l" t="t" r="r" b="b"/>
            <a:pathLst>
              <a:path w="3690843" h="5700642">
                <a:moveTo>
                  <a:pt x="0" y="0"/>
                </a:moveTo>
                <a:lnTo>
                  <a:pt x="3690843" y="0"/>
                </a:lnTo>
                <a:lnTo>
                  <a:pt x="3690843" y="5700642"/>
                </a:lnTo>
                <a:lnTo>
                  <a:pt x="0" y="5700642"/>
                </a:lnTo>
                <a:lnTo>
                  <a:pt x="0" y="0"/>
                </a:lnTo>
                <a:close/>
              </a:path>
            </a:pathLst>
          </a:custGeom>
          <a:blipFill>
            <a:blip r:embed="rId10">
              <a:alphaModFix amt="26000"/>
              <a:extLst>
                <a:ext uri="{96DAC541-7B7A-43D3-8B79-37D633B846F1}">
                  <asvg:svgBlip xmlns:asvg="http://schemas.microsoft.com/office/drawing/2016/SVG/main" r:embed="rId11"/>
                </a:ext>
              </a:extLst>
            </a:blip>
            <a:stretch>
              <a:fillRect l="-130841"/>
            </a:stretch>
          </a:blipFill>
        </p:spPr>
      </p:sp>
      <p:sp>
        <p:nvSpPr>
          <p:cNvPr id="9" name="Freeform 9"/>
          <p:cNvSpPr/>
          <p:nvPr/>
        </p:nvSpPr>
        <p:spPr>
          <a:xfrm>
            <a:off x="13591240" y="8806052"/>
            <a:ext cx="2798991" cy="2961895"/>
          </a:xfrm>
          <a:custGeom>
            <a:avLst/>
            <a:gdLst/>
            <a:ahLst/>
            <a:cxnLst/>
            <a:rect l="l" t="t" r="r" b="b"/>
            <a:pathLst>
              <a:path w="2798991" h="2961895">
                <a:moveTo>
                  <a:pt x="0" y="0"/>
                </a:moveTo>
                <a:lnTo>
                  <a:pt x="2798991" y="0"/>
                </a:lnTo>
                <a:lnTo>
                  <a:pt x="2798991" y="2961896"/>
                </a:lnTo>
                <a:lnTo>
                  <a:pt x="0" y="2961896"/>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a:off x="15723099" y="7399529"/>
            <a:ext cx="2771258" cy="3717541"/>
          </a:xfrm>
          <a:custGeom>
            <a:avLst/>
            <a:gdLst/>
            <a:ahLst/>
            <a:cxnLst/>
            <a:rect l="l" t="t" r="r" b="b"/>
            <a:pathLst>
              <a:path w="2771258" h="3717541">
                <a:moveTo>
                  <a:pt x="0" y="0"/>
                </a:moveTo>
                <a:lnTo>
                  <a:pt x="2771258" y="0"/>
                </a:lnTo>
                <a:lnTo>
                  <a:pt x="2771258" y="3717542"/>
                </a:lnTo>
                <a:lnTo>
                  <a:pt x="0" y="3717542"/>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rot="-1931352">
            <a:off x="16502191" y="3995512"/>
            <a:ext cx="683359" cy="617508"/>
          </a:xfrm>
          <a:custGeom>
            <a:avLst/>
            <a:gdLst/>
            <a:ahLst/>
            <a:cxnLst/>
            <a:rect l="l" t="t" r="r" b="b"/>
            <a:pathLst>
              <a:path w="683359" h="617508">
                <a:moveTo>
                  <a:pt x="0" y="0"/>
                </a:moveTo>
                <a:lnTo>
                  <a:pt x="683359" y="0"/>
                </a:lnTo>
                <a:lnTo>
                  <a:pt x="683359" y="617508"/>
                </a:lnTo>
                <a:lnTo>
                  <a:pt x="0" y="61750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2" name="TextBox 12"/>
          <p:cNvSpPr txBox="1"/>
          <p:nvPr/>
        </p:nvSpPr>
        <p:spPr>
          <a:xfrm>
            <a:off x="2737850" y="3820903"/>
            <a:ext cx="12812300" cy="3755246"/>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Modeling and Evaluation</a:t>
            </a:r>
          </a:p>
        </p:txBody>
      </p:sp>
      <p:sp>
        <p:nvSpPr>
          <p:cNvPr id="13" name="Freeform 13"/>
          <p:cNvSpPr/>
          <p:nvPr/>
        </p:nvSpPr>
        <p:spPr>
          <a:xfrm flipH="1" flipV="1">
            <a:off x="13798415" y="5292222"/>
            <a:ext cx="4489585" cy="4994778"/>
          </a:xfrm>
          <a:custGeom>
            <a:avLst/>
            <a:gdLst/>
            <a:ahLst/>
            <a:cxnLst/>
            <a:rect l="l" t="t" r="r" b="b"/>
            <a:pathLst>
              <a:path w="4489585" h="4994778">
                <a:moveTo>
                  <a:pt x="4489585" y="4994778"/>
                </a:moveTo>
                <a:lnTo>
                  <a:pt x="0" y="4994778"/>
                </a:lnTo>
                <a:lnTo>
                  <a:pt x="0" y="0"/>
                </a:lnTo>
                <a:lnTo>
                  <a:pt x="4489585" y="0"/>
                </a:lnTo>
                <a:lnTo>
                  <a:pt x="4489585" y="4994778"/>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1260948" y="2225077"/>
            <a:ext cx="15766104" cy="1840721"/>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334741" y="6559501"/>
            <a:ext cx="6170804" cy="1897987"/>
            <a:chOff x="0" y="0"/>
            <a:chExt cx="1530738" cy="470817"/>
          </a:xfrm>
        </p:grpSpPr>
        <p:sp>
          <p:nvSpPr>
            <p:cNvPr id="3" name="Freeform 3"/>
            <p:cNvSpPr/>
            <p:nvPr/>
          </p:nvSpPr>
          <p:spPr>
            <a:xfrm>
              <a:off x="0" y="0"/>
              <a:ext cx="1530738" cy="470817"/>
            </a:xfrm>
            <a:custGeom>
              <a:avLst/>
              <a:gdLst/>
              <a:ahLst/>
              <a:cxnLst/>
              <a:rect l="l" t="t" r="r" b="b"/>
              <a:pathLst>
                <a:path w="1530738" h="470817">
                  <a:moveTo>
                    <a:pt x="38893" y="0"/>
                  </a:moveTo>
                  <a:lnTo>
                    <a:pt x="1491845" y="0"/>
                  </a:lnTo>
                  <a:cubicBezTo>
                    <a:pt x="1513325" y="0"/>
                    <a:pt x="1530738" y="17413"/>
                    <a:pt x="1530738" y="38893"/>
                  </a:cubicBezTo>
                  <a:lnTo>
                    <a:pt x="1530738" y="431925"/>
                  </a:lnTo>
                  <a:cubicBezTo>
                    <a:pt x="1530738" y="453404"/>
                    <a:pt x="1513325" y="470817"/>
                    <a:pt x="1491845" y="470817"/>
                  </a:cubicBezTo>
                  <a:lnTo>
                    <a:pt x="38893" y="470817"/>
                  </a:lnTo>
                  <a:cubicBezTo>
                    <a:pt x="17413" y="470817"/>
                    <a:pt x="0" y="453404"/>
                    <a:pt x="0" y="431925"/>
                  </a:cubicBezTo>
                  <a:lnTo>
                    <a:pt x="0" y="38893"/>
                  </a:lnTo>
                  <a:cubicBezTo>
                    <a:pt x="0" y="17413"/>
                    <a:pt x="17413" y="0"/>
                    <a:pt x="38893" y="0"/>
                  </a:cubicBezTo>
                  <a:close/>
                </a:path>
              </a:pathLst>
            </a:custGeom>
            <a:solidFill>
              <a:srgbClr val="FFFFFF"/>
            </a:solidFill>
          </p:spPr>
        </p:sp>
        <p:sp>
          <p:nvSpPr>
            <p:cNvPr id="4" name="TextBox 4"/>
            <p:cNvSpPr txBox="1"/>
            <p:nvPr/>
          </p:nvSpPr>
          <p:spPr>
            <a:xfrm>
              <a:off x="0" y="-38100"/>
              <a:ext cx="1530738" cy="508917"/>
            </a:xfrm>
            <a:prstGeom prst="rect">
              <a:avLst/>
            </a:prstGeom>
          </p:spPr>
          <p:txBody>
            <a:bodyPr lIns="50800" tIns="50800" rIns="50800" bIns="50800" rtlCol="0" anchor="ctr"/>
            <a:lstStyle/>
            <a:p>
              <a:pPr algn="ctr">
                <a:lnSpc>
                  <a:spcPts val="3145"/>
                </a:lnSpc>
              </a:pPr>
              <a:endParaRPr/>
            </a:p>
          </p:txBody>
        </p:sp>
      </p:grpSp>
      <p:grpSp>
        <p:nvGrpSpPr>
          <p:cNvPr id="5" name="Group 5"/>
          <p:cNvGrpSpPr/>
          <p:nvPr/>
        </p:nvGrpSpPr>
        <p:grpSpPr>
          <a:xfrm>
            <a:off x="-1071107" y="8432793"/>
            <a:ext cx="19882254" cy="5874302"/>
            <a:chOff x="0" y="0"/>
            <a:chExt cx="26509672" cy="7832403"/>
          </a:xfrm>
        </p:grpSpPr>
        <p:sp>
          <p:nvSpPr>
            <p:cNvPr id="6" name="Freeform 6"/>
            <p:cNvSpPr/>
            <p:nvPr/>
          </p:nvSpPr>
          <p:spPr>
            <a:xfrm rot="5400000">
              <a:off x="2711216"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15966052"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7542746" y="3537306"/>
            <a:ext cx="3242262" cy="324226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D5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45"/>
                </a:lnSpc>
              </a:pPr>
              <a:endParaRPr/>
            </a:p>
          </p:txBody>
        </p:sp>
      </p:grpSp>
      <p:sp>
        <p:nvSpPr>
          <p:cNvPr id="11" name="Freeform 11"/>
          <p:cNvSpPr/>
          <p:nvPr/>
        </p:nvSpPr>
        <p:spPr>
          <a:xfrm>
            <a:off x="15549212" y="-964873"/>
            <a:ext cx="2359277" cy="3643989"/>
          </a:xfrm>
          <a:custGeom>
            <a:avLst/>
            <a:gdLst/>
            <a:ahLst/>
            <a:cxnLst/>
            <a:rect l="l" t="t" r="r" b="b"/>
            <a:pathLst>
              <a:path w="2359277" h="3643989">
                <a:moveTo>
                  <a:pt x="0" y="0"/>
                </a:moveTo>
                <a:lnTo>
                  <a:pt x="2359277" y="0"/>
                </a:lnTo>
                <a:lnTo>
                  <a:pt x="2359277" y="3643989"/>
                </a:lnTo>
                <a:lnTo>
                  <a:pt x="0" y="3643989"/>
                </a:lnTo>
                <a:lnTo>
                  <a:pt x="0" y="0"/>
                </a:lnTo>
                <a:close/>
              </a:path>
            </a:pathLst>
          </a:custGeom>
          <a:blipFill>
            <a:blip r:embed="rId4">
              <a:alphaModFix amt="26000"/>
              <a:extLst>
                <a:ext uri="{96DAC541-7B7A-43D3-8B79-37D633B846F1}">
                  <asvg:svgBlip xmlns:asvg="http://schemas.microsoft.com/office/drawing/2016/SVG/main" r:embed="rId5"/>
                </a:ext>
              </a:extLst>
            </a:blip>
            <a:stretch>
              <a:fillRect l="-130841"/>
            </a:stretch>
          </a:blipFill>
        </p:spPr>
      </p:sp>
      <p:sp>
        <p:nvSpPr>
          <p:cNvPr id="12" name="Freeform 12"/>
          <p:cNvSpPr/>
          <p:nvPr/>
        </p:nvSpPr>
        <p:spPr>
          <a:xfrm>
            <a:off x="-1787777" y="3321505"/>
            <a:ext cx="2359277" cy="3643989"/>
          </a:xfrm>
          <a:custGeom>
            <a:avLst/>
            <a:gdLst/>
            <a:ahLst/>
            <a:cxnLst/>
            <a:rect l="l" t="t" r="r" b="b"/>
            <a:pathLst>
              <a:path w="2359277" h="3643989">
                <a:moveTo>
                  <a:pt x="0" y="0"/>
                </a:moveTo>
                <a:lnTo>
                  <a:pt x="2359277" y="0"/>
                </a:lnTo>
                <a:lnTo>
                  <a:pt x="2359277" y="3643990"/>
                </a:lnTo>
                <a:lnTo>
                  <a:pt x="0" y="3643990"/>
                </a:lnTo>
                <a:lnTo>
                  <a:pt x="0" y="0"/>
                </a:lnTo>
                <a:close/>
              </a:path>
            </a:pathLst>
          </a:custGeom>
          <a:blipFill>
            <a:blip r:embed="rId4">
              <a:alphaModFix amt="26000"/>
              <a:extLst>
                <a:ext uri="{96DAC541-7B7A-43D3-8B79-37D633B846F1}">
                  <asvg:svgBlip xmlns:asvg="http://schemas.microsoft.com/office/drawing/2016/SVG/main" r:embed="rId5"/>
                </a:ext>
              </a:extLst>
            </a:blip>
            <a:stretch>
              <a:fillRect l="-130841"/>
            </a:stretch>
          </a:blipFill>
        </p:spPr>
      </p:sp>
      <p:sp>
        <p:nvSpPr>
          <p:cNvPr id="13" name="Freeform 13"/>
          <p:cNvSpPr/>
          <p:nvPr/>
        </p:nvSpPr>
        <p:spPr>
          <a:xfrm flipH="1">
            <a:off x="394466" y="8592318"/>
            <a:ext cx="3399830" cy="3597704"/>
          </a:xfrm>
          <a:custGeom>
            <a:avLst/>
            <a:gdLst/>
            <a:ahLst/>
            <a:cxnLst/>
            <a:rect l="l" t="t" r="r" b="b"/>
            <a:pathLst>
              <a:path w="3399830" h="3597704">
                <a:moveTo>
                  <a:pt x="3399830" y="0"/>
                </a:moveTo>
                <a:lnTo>
                  <a:pt x="0" y="0"/>
                </a:lnTo>
                <a:lnTo>
                  <a:pt x="0" y="3597703"/>
                </a:lnTo>
                <a:lnTo>
                  <a:pt x="3399830" y="3597703"/>
                </a:lnTo>
                <a:lnTo>
                  <a:pt x="339983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Freeform 14"/>
          <p:cNvSpPr/>
          <p:nvPr/>
        </p:nvSpPr>
        <p:spPr>
          <a:xfrm>
            <a:off x="16517613" y="8676156"/>
            <a:ext cx="1770387" cy="2374909"/>
          </a:xfrm>
          <a:custGeom>
            <a:avLst/>
            <a:gdLst/>
            <a:ahLst/>
            <a:cxnLst/>
            <a:rect l="l" t="t" r="r" b="b"/>
            <a:pathLst>
              <a:path w="1770387" h="2374909">
                <a:moveTo>
                  <a:pt x="0" y="0"/>
                </a:moveTo>
                <a:lnTo>
                  <a:pt x="1770387" y="0"/>
                </a:lnTo>
                <a:lnTo>
                  <a:pt x="1770387" y="2374910"/>
                </a:lnTo>
                <a:lnTo>
                  <a:pt x="0" y="237491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5" name="Freeform 15"/>
          <p:cNvSpPr/>
          <p:nvPr/>
        </p:nvSpPr>
        <p:spPr>
          <a:xfrm rot="2930387">
            <a:off x="-925609" y="-20149"/>
            <a:ext cx="1851218" cy="2097697"/>
          </a:xfrm>
          <a:custGeom>
            <a:avLst/>
            <a:gdLst/>
            <a:ahLst/>
            <a:cxnLst/>
            <a:rect l="l" t="t" r="r" b="b"/>
            <a:pathLst>
              <a:path w="1851218" h="2097697">
                <a:moveTo>
                  <a:pt x="0" y="0"/>
                </a:moveTo>
                <a:lnTo>
                  <a:pt x="1851218" y="0"/>
                </a:lnTo>
                <a:lnTo>
                  <a:pt x="1851218" y="2097698"/>
                </a:lnTo>
                <a:lnTo>
                  <a:pt x="0" y="209769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6" name="Freeform 16"/>
          <p:cNvSpPr/>
          <p:nvPr/>
        </p:nvSpPr>
        <p:spPr>
          <a:xfrm rot="1225199">
            <a:off x="-885193" y="1262924"/>
            <a:ext cx="1770387" cy="2374909"/>
          </a:xfrm>
          <a:custGeom>
            <a:avLst/>
            <a:gdLst/>
            <a:ahLst/>
            <a:cxnLst/>
            <a:rect l="l" t="t" r="r" b="b"/>
            <a:pathLst>
              <a:path w="1770387" h="2374909">
                <a:moveTo>
                  <a:pt x="0" y="0"/>
                </a:moveTo>
                <a:lnTo>
                  <a:pt x="1770386" y="0"/>
                </a:lnTo>
                <a:lnTo>
                  <a:pt x="1770386" y="2374909"/>
                </a:lnTo>
                <a:lnTo>
                  <a:pt x="0" y="237490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7" name="Freeform 17"/>
          <p:cNvSpPr/>
          <p:nvPr/>
        </p:nvSpPr>
        <p:spPr>
          <a:xfrm flipH="1">
            <a:off x="15411317" y="8592318"/>
            <a:ext cx="3399830" cy="3597704"/>
          </a:xfrm>
          <a:custGeom>
            <a:avLst/>
            <a:gdLst/>
            <a:ahLst/>
            <a:cxnLst/>
            <a:rect l="l" t="t" r="r" b="b"/>
            <a:pathLst>
              <a:path w="3399830" h="3597704">
                <a:moveTo>
                  <a:pt x="3399830" y="0"/>
                </a:moveTo>
                <a:lnTo>
                  <a:pt x="0" y="0"/>
                </a:lnTo>
                <a:lnTo>
                  <a:pt x="0" y="3597703"/>
                </a:lnTo>
                <a:lnTo>
                  <a:pt x="3399830" y="3597703"/>
                </a:lnTo>
                <a:lnTo>
                  <a:pt x="339983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8" name="Freeform 18"/>
          <p:cNvSpPr/>
          <p:nvPr/>
        </p:nvSpPr>
        <p:spPr>
          <a:xfrm rot="-2156316">
            <a:off x="17062959" y="1114125"/>
            <a:ext cx="2297602" cy="2603515"/>
          </a:xfrm>
          <a:custGeom>
            <a:avLst/>
            <a:gdLst/>
            <a:ahLst/>
            <a:cxnLst/>
            <a:rect l="l" t="t" r="r" b="b"/>
            <a:pathLst>
              <a:path w="2297602" h="2603515">
                <a:moveTo>
                  <a:pt x="0" y="0"/>
                </a:moveTo>
                <a:lnTo>
                  <a:pt x="2297602" y="0"/>
                </a:lnTo>
                <a:lnTo>
                  <a:pt x="2297602" y="2603515"/>
                </a:lnTo>
                <a:lnTo>
                  <a:pt x="0" y="260351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9" name="Freeform 19"/>
          <p:cNvSpPr/>
          <p:nvPr/>
        </p:nvSpPr>
        <p:spPr>
          <a:xfrm>
            <a:off x="1243870" y="1662762"/>
            <a:ext cx="5248423" cy="2209295"/>
          </a:xfrm>
          <a:custGeom>
            <a:avLst/>
            <a:gdLst/>
            <a:ahLst/>
            <a:cxnLst/>
            <a:rect l="l" t="t" r="r" b="b"/>
            <a:pathLst>
              <a:path w="5248423" h="2209295">
                <a:moveTo>
                  <a:pt x="0" y="0"/>
                </a:moveTo>
                <a:lnTo>
                  <a:pt x="5248423" y="0"/>
                </a:lnTo>
                <a:lnTo>
                  <a:pt x="5248423" y="2209295"/>
                </a:lnTo>
                <a:lnTo>
                  <a:pt x="0" y="2209295"/>
                </a:lnTo>
                <a:lnTo>
                  <a:pt x="0" y="0"/>
                </a:lnTo>
                <a:close/>
              </a:path>
            </a:pathLst>
          </a:custGeom>
          <a:blipFill>
            <a:blip r:embed="rId12"/>
            <a:stretch>
              <a:fillRect/>
            </a:stretch>
          </a:blipFill>
        </p:spPr>
      </p:sp>
      <p:sp>
        <p:nvSpPr>
          <p:cNvPr id="20" name="Freeform 20"/>
          <p:cNvSpPr/>
          <p:nvPr/>
        </p:nvSpPr>
        <p:spPr>
          <a:xfrm>
            <a:off x="11566057" y="1662762"/>
            <a:ext cx="5723373" cy="4491873"/>
          </a:xfrm>
          <a:custGeom>
            <a:avLst/>
            <a:gdLst/>
            <a:ahLst/>
            <a:cxnLst/>
            <a:rect l="l" t="t" r="r" b="b"/>
            <a:pathLst>
              <a:path w="5723373" h="4491873">
                <a:moveTo>
                  <a:pt x="0" y="0"/>
                </a:moveTo>
                <a:lnTo>
                  <a:pt x="5723373" y="0"/>
                </a:lnTo>
                <a:lnTo>
                  <a:pt x="5723373" y="4491873"/>
                </a:lnTo>
                <a:lnTo>
                  <a:pt x="0" y="4491873"/>
                </a:lnTo>
                <a:lnTo>
                  <a:pt x="0" y="0"/>
                </a:lnTo>
                <a:close/>
              </a:path>
            </a:pathLst>
          </a:custGeom>
          <a:blipFill>
            <a:blip r:embed="rId13"/>
            <a:stretch>
              <a:fillRect/>
            </a:stretch>
          </a:blipFill>
        </p:spPr>
      </p:sp>
      <p:sp>
        <p:nvSpPr>
          <p:cNvPr id="21" name="Freeform 21"/>
          <p:cNvSpPr/>
          <p:nvPr/>
        </p:nvSpPr>
        <p:spPr>
          <a:xfrm>
            <a:off x="1800645" y="4731439"/>
            <a:ext cx="3987303" cy="5132172"/>
          </a:xfrm>
          <a:custGeom>
            <a:avLst/>
            <a:gdLst/>
            <a:ahLst/>
            <a:cxnLst/>
            <a:rect l="l" t="t" r="r" b="b"/>
            <a:pathLst>
              <a:path w="3987303" h="5132172">
                <a:moveTo>
                  <a:pt x="0" y="0"/>
                </a:moveTo>
                <a:lnTo>
                  <a:pt x="3987302" y="0"/>
                </a:lnTo>
                <a:lnTo>
                  <a:pt x="3987302" y="5132172"/>
                </a:lnTo>
                <a:lnTo>
                  <a:pt x="0" y="5132172"/>
                </a:lnTo>
                <a:lnTo>
                  <a:pt x="0" y="0"/>
                </a:lnTo>
                <a:close/>
              </a:path>
            </a:pathLst>
          </a:custGeom>
          <a:blipFill>
            <a:blip r:embed="rId14"/>
            <a:stretch>
              <a:fillRect/>
            </a:stretch>
          </a:blipFill>
        </p:spPr>
      </p:sp>
      <p:sp>
        <p:nvSpPr>
          <p:cNvPr id="22" name="TextBox 22"/>
          <p:cNvSpPr txBox="1"/>
          <p:nvPr/>
        </p:nvSpPr>
        <p:spPr>
          <a:xfrm>
            <a:off x="7940131" y="4551874"/>
            <a:ext cx="2447490" cy="1571242"/>
          </a:xfrm>
          <a:prstGeom prst="rect">
            <a:avLst/>
          </a:prstGeom>
        </p:spPr>
        <p:txBody>
          <a:bodyPr lIns="0" tIns="0" rIns="0" bIns="0" rtlCol="0" anchor="t">
            <a:spAutoFit/>
          </a:bodyPr>
          <a:lstStyle/>
          <a:p>
            <a:pPr marL="0" lvl="0" indent="0" algn="ctr">
              <a:lnSpc>
                <a:spcPts val="6321"/>
              </a:lnSpc>
              <a:spcBef>
                <a:spcPct val="0"/>
              </a:spcBef>
            </a:pPr>
            <a:r>
              <a:rPr lang="en-US" sz="4515" b="1">
                <a:solidFill>
                  <a:srgbClr val="F0F9FA"/>
                </a:solidFill>
                <a:latin typeface="Open Sans Bold"/>
                <a:ea typeface="Open Sans Bold"/>
                <a:cs typeface="Open Sans Bold"/>
                <a:sym typeface="Open Sans Bold"/>
              </a:rPr>
              <a:t>Random Forest</a:t>
            </a:r>
          </a:p>
        </p:txBody>
      </p:sp>
      <p:sp>
        <p:nvSpPr>
          <p:cNvPr id="23" name="TextBox 23"/>
          <p:cNvSpPr txBox="1"/>
          <p:nvPr/>
        </p:nvSpPr>
        <p:spPr>
          <a:xfrm>
            <a:off x="11998554" y="6798565"/>
            <a:ext cx="2429190" cy="1362710"/>
          </a:xfrm>
          <a:prstGeom prst="rect">
            <a:avLst/>
          </a:prstGeom>
        </p:spPr>
        <p:txBody>
          <a:bodyPr lIns="0" tIns="0" rIns="0" bIns="0" rtlCol="0" anchor="t">
            <a:spAutoFit/>
          </a:bodyPr>
          <a:lstStyle/>
          <a:p>
            <a:pPr marL="0" lvl="0" indent="0" algn="ctr">
              <a:lnSpc>
                <a:spcPts val="3639"/>
              </a:lnSpc>
              <a:spcBef>
                <a:spcPct val="0"/>
              </a:spcBef>
            </a:pPr>
            <a:r>
              <a:rPr lang="en-US" sz="2599" b="1">
                <a:solidFill>
                  <a:srgbClr val="022090"/>
                </a:solidFill>
                <a:latin typeface="Open Sans Bold"/>
                <a:ea typeface="Open Sans Bold"/>
                <a:cs typeface="Open Sans Bold"/>
                <a:sym typeface="Open Sans Bold"/>
              </a:rPr>
              <a:t>Random Forest Accuracy</a:t>
            </a:r>
          </a:p>
        </p:txBody>
      </p:sp>
      <p:sp>
        <p:nvSpPr>
          <p:cNvPr id="24" name="TextBox 24"/>
          <p:cNvSpPr txBox="1"/>
          <p:nvPr/>
        </p:nvSpPr>
        <p:spPr>
          <a:xfrm>
            <a:off x="2022722" y="1196784"/>
            <a:ext cx="3543148" cy="42227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0F9FA"/>
                </a:solidFill>
                <a:latin typeface="Open Sans Bold"/>
                <a:ea typeface="Open Sans Bold"/>
                <a:cs typeface="Open Sans Bold"/>
                <a:sym typeface="Open Sans Bold"/>
              </a:rPr>
              <a:t>Clasification Report</a:t>
            </a:r>
          </a:p>
        </p:txBody>
      </p:sp>
      <p:sp>
        <p:nvSpPr>
          <p:cNvPr id="25" name="TextBox 25"/>
          <p:cNvSpPr txBox="1"/>
          <p:nvPr/>
        </p:nvSpPr>
        <p:spPr>
          <a:xfrm>
            <a:off x="12656170" y="1196784"/>
            <a:ext cx="3543148" cy="42227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0F9FA"/>
                </a:solidFill>
                <a:latin typeface="Open Sans Bold"/>
                <a:ea typeface="Open Sans Bold"/>
                <a:cs typeface="Open Sans Bold"/>
                <a:sym typeface="Open Sans Bold"/>
              </a:rPr>
              <a:t>Cofusion Matrix</a:t>
            </a:r>
          </a:p>
        </p:txBody>
      </p:sp>
      <p:sp>
        <p:nvSpPr>
          <p:cNvPr id="26" name="TextBox 26"/>
          <p:cNvSpPr txBox="1"/>
          <p:nvPr/>
        </p:nvSpPr>
        <p:spPr>
          <a:xfrm>
            <a:off x="2022722" y="4215324"/>
            <a:ext cx="3543148" cy="42227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0F9FA"/>
                </a:solidFill>
                <a:latin typeface="Open Sans Bold"/>
                <a:ea typeface="Open Sans Bold"/>
                <a:cs typeface="Open Sans Bold"/>
                <a:sym typeface="Open Sans Bold"/>
              </a:rPr>
              <a:t>Feature Improtance</a:t>
            </a:r>
          </a:p>
        </p:txBody>
      </p:sp>
      <p:sp>
        <p:nvSpPr>
          <p:cNvPr id="27" name="TextBox 27"/>
          <p:cNvSpPr txBox="1"/>
          <p:nvPr/>
        </p:nvSpPr>
        <p:spPr>
          <a:xfrm>
            <a:off x="7940131" y="3644536"/>
            <a:ext cx="2447490" cy="771142"/>
          </a:xfrm>
          <a:prstGeom prst="rect">
            <a:avLst/>
          </a:prstGeom>
        </p:spPr>
        <p:txBody>
          <a:bodyPr lIns="0" tIns="0" rIns="0" bIns="0" rtlCol="0" anchor="t">
            <a:spAutoFit/>
          </a:bodyPr>
          <a:lstStyle/>
          <a:p>
            <a:pPr marL="0" lvl="0" indent="0" algn="ctr">
              <a:lnSpc>
                <a:spcPts val="6321"/>
              </a:lnSpc>
              <a:spcBef>
                <a:spcPct val="0"/>
              </a:spcBef>
            </a:pPr>
            <a:r>
              <a:rPr lang="en-US" sz="4515" b="1">
                <a:solidFill>
                  <a:srgbClr val="F0F9FA"/>
                </a:solidFill>
                <a:latin typeface="Open Sans Bold"/>
                <a:ea typeface="Open Sans Bold"/>
                <a:cs typeface="Open Sans Bold"/>
                <a:sym typeface="Open Sans Bold"/>
              </a:rPr>
              <a:t>A.</a:t>
            </a:r>
          </a:p>
        </p:txBody>
      </p:sp>
      <p:pic>
        <p:nvPicPr>
          <p:cNvPr id="28" name="Picture 28"/>
          <p:cNvPicPr>
            <a:picLocks noChangeAspect="1"/>
          </p:cNvPicPr>
          <p:nvPr/>
        </p:nvPicPr>
        <p:blipFill>
          <a:blip r:embed="rId15"/>
          <a:stretch>
            <a:fillRect/>
          </a:stretch>
        </p:blipFill>
        <p:spPr>
          <a:xfrm>
            <a:off x="14910898" y="6633502"/>
            <a:ext cx="1752780" cy="1752780"/>
          </a:xfrm>
          <a:prstGeom prst="rect">
            <a:avLst/>
          </a:prstGeom>
        </p:spPr>
      </p:pic>
      <p:sp>
        <p:nvSpPr>
          <p:cNvPr id="29" name="AutoShape 29"/>
          <p:cNvSpPr/>
          <p:nvPr/>
        </p:nvSpPr>
        <p:spPr>
          <a:xfrm flipH="1" flipV="1">
            <a:off x="6492293" y="3537306"/>
            <a:ext cx="1447839" cy="535664"/>
          </a:xfrm>
          <a:prstGeom prst="line">
            <a:avLst/>
          </a:prstGeom>
          <a:ln w="95250" cap="flat">
            <a:solidFill>
              <a:srgbClr val="269AD3"/>
            </a:solidFill>
            <a:prstDash val="solid"/>
            <a:headEnd type="none" w="sm" len="sm"/>
            <a:tailEnd type="triangle" w="lg" len="med"/>
          </a:ln>
        </p:spPr>
      </p:sp>
      <p:sp>
        <p:nvSpPr>
          <p:cNvPr id="30" name="AutoShape 30"/>
          <p:cNvSpPr/>
          <p:nvPr/>
        </p:nvSpPr>
        <p:spPr>
          <a:xfrm flipH="1">
            <a:off x="5787947" y="6154635"/>
            <a:ext cx="2132308" cy="1142890"/>
          </a:xfrm>
          <a:prstGeom prst="line">
            <a:avLst/>
          </a:prstGeom>
          <a:ln w="95250" cap="flat">
            <a:solidFill>
              <a:srgbClr val="269AD3"/>
            </a:solidFill>
            <a:prstDash val="solid"/>
            <a:headEnd type="none" w="sm" len="sm"/>
            <a:tailEnd type="triangle" w="lg" len="med"/>
          </a:ln>
        </p:spPr>
      </p:sp>
      <p:sp>
        <p:nvSpPr>
          <p:cNvPr id="31" name="AutoShape 31"/>
          <p:cNvSpPr/>
          <p:nvPr/>
        </p:nvSpPr>
        <p:spPr>
          <a:xfrm>
            <a:off x="10785007" y="5158436"/>
            <a:ext cx="781050" cy="0"/>
          </a:xfrm>
          <a:prstGeom prst="line">
            <a:avLst/>
          </a:prstGeom>
          <a:ln w="95250" cap="flat">
            <a:solidFill>
              <a:srgbClr val="269AD3"/>
            </a:solidFill>
            <a:prstDash val="solid"/>
            <a:headEnd type="none" w="sm" len="sm"/>
            <a:tailEnd type="triangle" w="lg" len="med"/>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71107" y="8432793"/>
            <a:ext cx="19882254" cy="5874302"/>
            <a:chOff x="0" y="0"/>
            <a:chExt cx="26509672" cy="7832403"/>
          </a:xfrm>
        </p:grpSpPr>
        <p:sp>
          <p:nvSpPr>
            <p:cNvPr id="3" name="Freeform 3"/>
            <p:cNvSpPr/>
            <p:nvPr/>
          </p:nvSpPr>
          <p:spPr>
            <a:xfrm rot="5400000">
              <a:off x="2711216"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5966052"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401260" y="405349"/>
            <a:ext cx="5421841" cy="1310443"/>
            <a:chOff x="0" y="0"/>
            <a:chExt cx="861321" cy="208179"/>
          </a:xfrm>
        </p:grpSpPr>
        <p:sp>
          <p:nvSpPr>
            <p:cNvPr id="6" name="Freeform 6"/>
            <p:cNvSpPr/>
            <p:nvPr/>
          </p:nvSpPr>
          <p:spPr>
            <a:xfrm>
              <a:off x="0" y="0"/>
              <a:ext cx="861321" cy="208179"/>
            </a:xfrm>
            <a:custGeom>
              <a:avLst/>
              <a:gdLst/>
              <a:ahLst/>
              <a:cxnLst/>
              <a:rect l="l" t="t" r="r" b="b"/>
              <a:pathLst>
                <a:path w="861321" h="208179">
                  <a:moveTo>
                    <a:pt x="104089" y="0"/>
                  </a:moveTo>
                  <a:lnTo>
                    <a:pt x="757231" y="0"/>
                  </a:lnTo>
                  <a:cubicBezTo>
                    <a:pt x="814718" y="0"/>
                    <a:pt x="861321" y="46602"/>
                    <a:pt x="861321" y="104089"/>
                  </a:cubicBezTo>
                  <a:lnTo>
                    <a:pt x="861321" y="104089"/>
                  </a:lnTo>
                  <a:cubicBezTo>
                    <a:pt x="861321" y="161576"/>
                    <a:pt x="814718" y="208179"/>
                    <a:pt x="757231" y="208179"/>
                  </a:cubicBezTo>
                  <a:lnTo>
                    <a:pt x="104089" y="208179"/>
                  </a:lnTo>
                  <a:cubicBezTo>
                    <a:pt x="46602" y="208179"/>
                    <a:pt x="0" y="161576"/>
                    <a:pt x="0" y="104089"/>
                  </a:cubicBezTo>
                  <a:lnTo>
                    <a:pt x="0" y="104089"/>
                  </a:lnTo>
                  <a:cubicBezTo>
                    <a:pt x="0" y="46602"/>
                    <a:pt x="46602" y="0"/>
                    <a:pt x="104089" y="0"/>
                  </a:cubicBezTo>
                  <a:close/>
                </a:path>
              </a:pathLst>
            </a:custGeom>
            <a:solidFill>
              <a:srgbClr val="032D59"/>
            </a:solidFill>
          </p:spPr>
        </p:sp>
        <p:sp>
          <p:nvSpPr>
            <p:cNvPr id="7" name="TextBox 7"/>
            <p:cNvSpPr txBox="1"/>
            <p:nvPr/>
          </p:nvSpPr>
          <p:spPr>
            <a:xfrm>
              <a:off x="0" y="-38100"/>
              <a:ext cx="861321" cy="246279"/>
            </a:xfrm>
            <a:prstGeom prst="rect">
              <a:avLst/>
            </a:prstGeom>
          </p:spPr>
          <p:txBody>
            <a:bodyPr lIns="50800" tIns="50800" rIns="50800" bIns="50800" rtlCol="0" anchor="ctr"/>
            <a:lstStyle/>
            <a:p>
              <a:pPr algn="ctr">
                <a:lnSpc>
                  <a:spcPts val="3145"/>
                </a:lnSpc>
              </a:pPr>
              <a:endParaRPr/>
            </a:p>
          </p:txBody>
        </p:sp>
      </p:grpSp>
      <p:sp>
        <p:nvSpPr>
          <p:cNvPr id="8" name="Freeform 8"/>
          <p:cNvSpPr/>
          <p:nvPr/>
        </p:nvSpPr>
        <p:spPr>
          <a:xfrm>
            <a:off x="15549212" y="-964873"/>
            <a:ext cx="2359277" cy="3643989"/>
          </a:xfrm>
          <a:custGeom>
            <a:avLst/>
            <a:gdLst/>
            <a:ahLst/>
            <a:cxnLst/>
            <a:rect l="l" t="t" r="r" b="b"/>
            <a:pathLst>
              <a:path w="2359277" h="3643989">
                <a:moveTo>
                  <a:pt x="0" y="0"/>
                </a:moveTo>
                <a:lnTo>
                  <a:pt x="2359277" y="0"/>
                </a:lnTo>
                <a:lnTo>
                  <a:pt x="2359277" y="3643989"/>
                </a:lnTo>
                <a:lnTo>
                  <a:pt x="0" y="3643989"/>
                </a:lnTo>
                <a:lnTo>
                  <a:pt x="0" y="0"/>
                </a:lnTo>
                <a:close/>
              </a:path>
            </a:pathLst>
          </a:custGeom>
          <a:blipFill>
            <a:blip r:embed="rId4">
              <a:alphaModFix amt="26000"/>
              <a:extLst>
                <a:ext uri="{96DAC541-7B7A-43D3-8B79-37D633B846F1}">
                  <asvg:svgBlip xmlns:asvg="http://schemas.microsoft.com/office/drawing/2016/SVG/main" r:embed="rId5"/>
                </a:ext>
              </a:extLst>
            </a:blip>
            <a:stretch>
              <a:fillRect l="-130841"/>
            </a:stretch>
          </a:blipFill>
        </p:spPr>
      </p:sp>
      <p:sp>
        <p:nvSpPr>
          <p:cNvPr id="9" name="Freeform 9"/>
          <p:cNvSpPr/>
          <p:nvPr/>
        </p:nvSpPr>
        <p:spPr>
          <a:xfrm>
            <a:off x="-1787777" y="3321505"/>
            <a:ext cx="2359277" cy="3643989"/>
          </a:xfrm>
          <a:custGeom>
            <a:avLst/>
            <a:gdLst/>
            <a:ahLst/>
            <a:cxnLst/>
            <a:rect l="l" t="t" r="r" b="b"/>
            <a:pathLst>
              <a:path w="2359277" h="3643989">
                <a:moveTo>
                  <a:pt x="0" y="0"/>
                </a:moveTo>
                <a:lnTo>
                  <a:pt x="2359277" y="0"/>
                </a:lnTo>
                <a:lnTo>
                  <a:pt x="2359277" y="3643990"/>
                </a:lnTo>
                <a:lnTo>
                  <a:pt x="0" y="3643990"/>
                </a:lnTo>
                <a:lnTo>
                  <a:pt x="0" y="0"/>
                </a:lnTo>
                <a:close/>
              </a:path>
            </a:pathLst>
          </a:custGeom>
          <a:blipFill>
            <a:blip r:embed="rId4">
              <a:alphaModFix amt="26000"/>
              <a:extLst>
                <a:ext uri="{96DAC541-7B7A-43D3-8B79-37D633B846F1}">
                  <asvg:svgBlip xmlns:asvg="http://schemas.microsoft.com/office/drawing/2016/SVG/main" r:embed="rId5"/>
                </a:ext>
              </a:extLst>
            </a:blip>
            <a:stretch>
              <a:fillRect l="-130841"/>
            </a:stretch>
          </a:blipFill>
        </p:spPr>
      </p:sp>
      <p:sp>
        <p:nvSpPr>
          <p:cNvPr id="10" name="Freeform 10"/>
          <p:cNvSpPr/>
          <p:nvPr/>
        </p:nvSpPr>
        <p:spPr>
          <a:xfrm flipH="1">
            <a:off x="394466" y="8592318"/>
            <a:ext cx="3399830" cy="3597704"/>
          </a:xfrm>
          <a:custGeom>
            <a:avLst/>
            <a:gdLst/>
            <a:ahLst/>
            <a:cxnLst/>
            <a:rect l="l" t="t" r="r" b="b"/>
            <a:pathLst>
              <a:path w="3399830" h="3597704">
                <a:moveTo>
                  <a:pt x="3399830" y="0"/>
                </a:moveTo>
                <a:lnTo>
                  <a:pt x="0" y="0"/>
                </a:lnTo>
                <a:lnTo>
                  <a:pt x="0" y="3597703"/>
                </a:lnTo>
                <a:lnTo>
                  <a:pt x="3399830" y="3597703"/>
                </a:lnTo>
                <a:lnTo>
                  <a:pt x="339983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a:off x="16517613" y="8676156"/>
            <a:ext cx="1770387" cy="2374909"/>
          </a:xfrm>
          <a:custGeom>
            <a:avLst/>
            <a:gdLst/>
            <a:ahLst/>
            <a:cxnLst/>
            <a:rect l="l" t="t" r="r" b="b"/>
            <a:pathLst>
              <a:path w="1770387" h="2374909">
                <a:moveTo>
                  <a:pt x="0" y="0"/>
                </a:moveTo>
                <a:lnTo>
                  <a:pt x="1770387" y="0"/>
                </a:lnTo>
                <a:lnTo>
                  <a:pt x="1770387" y="2374910"/>
                </a:lnTo>
                <a:lnTo>
                  <a:pt x="0" y="237491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2" name="Freeform 12"/>
          <p:cNvSpPr/>
          <p:nvPr/>
        </p:nvSpPr>
        <p:spPr>
          <a:xfrm rot="2930387">
            <a:off x="-925609" y="-20149"/>
            <a:ext cx="1851218" cy="2097697"/>
          </a:xfrm>
          <a:custGeom>
            <a:avLst/>
            <a:gdLst/>
            <a:ahLst/>
            <a:cxnLst/>
            <a:rect l="l" t="t" r="r" b="b"/>
            <a:pathLst>
              <a:path w="1851218" h="2097697">
                <a:moveTo>
                  <a:pt x="0" y="0"/>
                </a:moveTo>
                <a:lnTo>
                  <a:pt x="1851218" y="0"/>
                </a:lnTo>
                <a:lnTo>
                  <a:pt x="1851218" y="2097698"/>
                </a:lnTo>
                <a:lnTo>
                  <a:pt x="0" y="209769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3" name="Freeform 13"/>
          <p:cNvSpPr/>
          <p:nvPr/>
        </p:nvSpPr>
        <p:spPr>
          <a:xfrm rot="1225199">
            <a:off x="-885193" y="1262924"/>
            <a:ext cx="1770387" cy="2374909"/>
          </a:xfrm>
          <a:custGeom>
            <a:avLst/>
            <a:gdLst/>
            <a:ahLst/>
            <a:cxnLst/>
            <a:rect l="l" t="t" r="r" b="b"/>
            <a:pathLst>
              <a:path w="1770387" h="2374909">
                <a:moveTo>
                  <a:pt x="0" y="0"/>
                </a:moveTo>
                <a:lnTo>
                  <a:pt x="1770386" y="0"/>
                </a:lnTo>
                <a:lnTo>
                  <a:pt x="1770386" y="2374909"/>
                </a:lnTo>
                <a:lnTo>
                  <a:pt x="0" y="237490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4" name="Freeform 14"/>
          <p:cNvSpPr/>
          <p:nvPr/>
        </p:nvSpPr>
        <p:spPr>
          <a:xfrm flipH="1">
            <a:off x="15411317" y="8592318"/>
            <a:ext cx="3399830" cy="3597704"/>
          </a:xfrm>
          <a:custGeom>
            <a:avLst/>
            <a:gdLst/>
            <a:ahLst/>
            <a:cxnLst/>
            <a:rect l="l" t="t" r="r" b="b"/>
            <a:pathLst>
              <a:path w="3399830" h="3597704">
                <a:moveTo>
                  <a:pt x="3399830" y="0"/>
                </a:moveTo>
                <a:lnTo>
                  <a:pt x="0" y="0"/>
                </a:lnTo>
                <a:lnTo>
                  <a:pt x="0" y="3597703"/>
                </a:lnTo>
                <a:lnTo>
                  <a:pt x="3399830" y="3597703"/>
                </a:lnTo>
                <a:lnTo>
                  <a:pt x="339983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5" name="Freeform 15"/>
          <p:cNvSpPr/>
          <p:nvPr/>
        </p:nvSpPr>
        <p:spPr>
          <a:xfrm rot="-2156316">
            <a:off x="17062959" y="1114125"/>
            <a:ext cx="2297602" cy="2603515"/>
          </a:xfrm>
          <a:custGeom>
            <a:avLst/>
            <a:gdLst/>
            <a:ahLst/>
            <a:cxnLst/>
            <a:rect l="l" t="t" r="r" b="b"/>
            <a:pathLst>
              <a:path w="2297602" h="2603515">
                <a:moveTo>
                  <a:pt x="0" y="0"/>
                </a:moveTo>
                <a:lnTo>
                  <a:pt x="2297602" y="0"/>
                </a:lnTo>
                <a:lnTo>
                  <a:pt x="2297602" y="2603515"/>
                </a:lnTo>
                <a:lnTo>
                  <a:pt x="0" y="260351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6" name="Freeform 16"/>
          <p:cNvSpPr/>
          <p:nvPr/>
        </p:nvSpPr>
        <p:spPr>
          <a:xfrm>
            <a:off x="1664927" y="1943046"/>
            <a:ext cx="4894506" cy="1929011"/>
          </a:xfrm>
          <a:custGeom>
            <a:avLst/>
            <a:gdLst/>
            <a:ahLst/>
            <a:cxnLst/>
            <a:rect l="l" t="t" r="r" b="b"/>
            <a:pathLst>
              <a:path w="4894506" h="1929011">
                <a:moveTo>
                  <a:pt x="0" y="0"/>
                </a:moveTo>
                <a:lnTo>
                  <a:pt x="4894506" y="0"/>
                </a:lnTo>
                <a:lnTo>
                  <a:pt x="4894506" y="1929011"/>
                </a:lnTo>
                <a:lnTo>
                  <a:pt x="0" y="1929011"/>
                </a:lnTo>
                <a:lnTo>
                  <a:pt x="0" y="0"/>
                </a:lnTo>
                <a:close/>
              </a:path>
            </a:pathLst>
          </a:custGeom>
          <a:blipFill>
            <a:blip r:embed="rId12"/>
            <a:stretch>
              <a:fillRect/>
            </a:stretch>
          </a:blipFill>
        </p:spPr>
      </p:sp>
      <p:sp>
        <p:nvSpPr>
          <p:cNvPr id="17" name="Freeform 17"/>
          <p:cNvSpPr/>
          <p:nvPr/>
        </p:nvSpPr>
        <p:spPr>
          <a:xfrm>
            <a:off x="1664927" y="4100657"/>
            <a:ext cx="4720489" cy="3832018"/>
          </a:xfrm>
          <a:custGeom>
            <a:avLst/>
            <a:gdLst/>
            <a:ahLst/>
            <a:cxnLst/>
            <a:rect l="l" t="t" r="r" b="b"/>
            <a:pathLst>
              <a:path w="4720489" h="3832018">
                <a:moveTo>
                  <a:pt x="0" y="0"/>
                </a:moveTo>
                <a:lnTo>
                  <a:pt x="4720490" y="0"/>
                </a:lnTo>
                <a:lnTo>
                  <a:pt x="4720490" y="3832018"/>
                </a:lnTo>
                <a:lnTo>
                  <a:pt x="0" y="3832018"/>
                </a:lnTo>
                <a:lnTo>
                  <a:pt x="0" y="0"/>
                </a:lnTo>
                <a:close/>
              </a:path>
            </a:pathLst>
          </a:custGeom>
          <a:blipFill>
            <a:blip r:embed="rId13"/>
            <a:stretch>
              <a:fillRect/>
            </a:stretch>
          </a:blipFill>
        </p:spPr>
      </p:sp>
      <p:grpSp>
        <p:nvGrpSpPr>
          <p:cNvPr id="18" name="Group 18"/>
          <p:cNvGrpSpPr/>
          <p:nvPr/>
        </p:nvGrpSpPr>
        <p:grpSpPr>
          <a:xfrm>
            <a:off x="1754270" y="8162303"/>
            <a:ext cx="4541803" cy="1396946"/>
            <a:chOff x="0" y="0"/>
            <a:chExt cx="1530738" cy="470817"/>
          </a:xfrm>
        </p:grpSpPr>
        <p:sp>
          <p:nvSpPr>
            <p:cNvPr id="19" name="Freeform 19"/>
            <p:cNvSpPr/>
            <p:nvPr/>
          </p:nvSpPr>
          <p:spPr>
            <a:xfrm>
              <a:off x="0" y="0"/>
              <a:ext cx="1530738" cy="470817"/>
            </a:xfrm>
            <a:custGeom>
              <a:avLst/>
              <a:gdLst/>
              <a:ahLst/>
              <a:cxnLst/>
              <a:rect l="l" t="t" r="r" b="b"/>
              <a:pathLst>
                <a:path w="1530738" h="470817">
                  <a:moveTo>
                    <a:pt x="52842" y="0"/>
                  </a:moveTo>
                  <a:lnTo>
                    <a:pt x="1477896" y="0"/>
                  </a:lnTo>
                  <a:cubicBezTo>
                    <a:pt x="1507080" y="0"/>
                    <a:pt x="1530738" y="23658"/>
                    <a:pt x="1530738" y="52842"/>
                  </a:cubicBezTo>
                  <a:lnTo>
                    <a:pt x="1530738" y="417975"/>
                  </a:lnTo>
                  <a:cubicBezTo>
                    <a:pt x="1530738" y="431990"/>
                    <a:pt x="1525171" y="445430"/>
                    <a:pt x="1515261" y="455340"/>
                  </a:cubicBezTo>
                  <a:cubicBezTo>
                    <a:pt x="1505351" y="465250"/>
                    <a:pt x="1491910" y="470817"/>
                    <a:pt x="1477896" y="470817"/>
                  </a:cubicBezTo>
                  <a:lnTo>
                    <a:pt x="52842" y="470817"/>
                  </a:lnTo>
                  <a:cubicBezTo>
                    <a:pt x="38828" y="470817"/>
                    <a:pt x="25387" y="465250"/>
                    <a:pt x="15477" y="455340"/>
                  </a:cubicBezTo>
                  <a:cubicBezTo>
                    <a:pt x="5567" y="445430"/>
                    <a:pt x="0" y="431990"/>
                    <a:pt x="0" y="417975"/>
                  </a:cubicBezTo>
                  <a:lnTo>
                    <a:pt x="0" y="52842"/>
                  </a:lnTo>
                  <a:cubicBezTo>
                    <a:pt x="0" y="38828"/>
                    <a:pt x="5567" y="25387"/>
                    <a:pt x="15477" y="15477"/>
                  </a:cubicBezTo>
                  <a:cubicBezTo>
                    <a:pt x="25387" y="5567"/>
                    <a:pt x="38828" y="0"/>
                    <a:pt x="52842" y="0"/>
                  </a:cubicBezTo>
                  <a:close/>
                </a:path>
              </a:pathLst>
            </a:custGeom>
            <a:solidFill>
              <a:srgbClr val="FFFFFF"/>
            </a:solidFill>
          </p:spPr>
        </p:sp>
        <p:sp>
          <p:nvSpPr>
            <p:cNvPr id="20" name="TextBox 20"/>
            <p:cNvSpPr txBox="1"/>
            <p:nvPr/>
          </p:nvSpPr>
          <p:spPr>
            <a:xfrm>
              <a:off x="0" y="-38100"/>
              <a:ext cx="1530738" cy="508917"/>
            </a:xfrm>
            <a:prstGeom prst="rect">
              <a:avLst/>
            </a:prstGeom>
          </p:spPr>
          <p:txBody>
            <a:bodyPr lIns="50800" tIns="50800" rIns="50800" bIns="50800" rtlCol="0" anchor="ctr"/>
            <a:lstStyle/>
            <a:p>
              <a:pPr algn="ctr">
                <a:lnSpc>
                  <a:spcPts val="3145"/>
                </a:lnSpc>
              </a:pPr>
              <a:endParaRPr/>
            </a:p>
          </p:txBody>
        </p:sp>
      </p:grpSp>
      <p:pic>
        <p:nvPicPr>
          <p:cNvPr id="21" name="Picture 21"/>
          <p:cNvPicPr>
            <a:picLocks noChangeAspect="1"/>
          </p:cNvPicPr>
          <p:nvPr/>
        </p:nvPicPr>
        <p:blipFill>
          <a:blip r:embed="rId14"/>
          <a:stretch>
            <a:fillRect/>
          </a:stretch>
        </p:blipFill>
        <p:spPr>
          <a:xfrm>
            <a:off x="4386375" y="8215740"/>
            <a:ext cx="1290072" cy="1290072"/>
          </a:xfrm>
          <a:prstGeom prst="rect">
            <a:avLst/>
          </a:prstGeom>
        </p:spPr>
      </p:pic>
      <p:grpSp>
        <p:nvGrpSpPr>
          <p:cNvPr id="22" name="Group 22"/>
          <p:cNvGrpSpPr/>
          <p:nvPr/>
        </p:nvGrpSpPr>
        <p:grpSpPr>
          <a:xfrm>
            <a:off x="10742440" y="405349"/>
            <a:ext cx="6660367" cy="1310443"/>
            <a:chOff x="0" y="0"/>
            <a:chExt cx="1058074" cy="208179"/>
          </a:xfrm>
        </p:grpSpPr>
        <p:sp>
          <p:nvSpPr>
            <p:cNvPr id="23" name="Freeform 23"/>
            <p:cNvSpPr/>
            <p:nvPr/>
          </p:nvSpPr>
          <p:spPr>
            <a:xfrm>
              <a:off x="0" y="0"/>
              <a:ext cx="1058074" cy="208179"/>
            </a:xfrm>
            <a:custGeom>
              <a:avLst/>
              <a:gdLst/>
              <a:ahLst/>
              <a:cxnLst/>
              <a:rect l="l" t="t" r="r" b="b"/>
              <a:pathLst>
                <a:path w="1058074" h="208179">
                  <a:moveTo>
                    <a:pt x="97560" y="0"/>
                  </a:moveTo>
                  <a:lnTo>
                    <a:pt x="960515" y="0"/>
                  </a:lnTo>
                  <a:cubicBezTo>
                    <a:pt x="1014395" y="0"/>
                    <a:pt x="1058074" y="43679"/>
                    <a:pt x="1058074" y="97560"/>
                  </a:cubicBezTo>
                  <a:lnTo>
                    <a:pt x="1058074" y="110619"/>
                  </a:lnTo>
                  <a:cubicBezTo>
                    <a:pt x="1058074" y="164500"/>
                    <a:pt x="1014395" y="208179"/>
                    <a:pt x="960515" y="208179"/>
                  </a:cubicBezTo>
                  <a:lnTo>
                    <a:pt x="97560" y="208179"/>
                  </a:lnTo>
                  <a:cubicBezTo>
                    <a:pt x="43679" y="208179"/>
                    <a:pt x="0" y="164500"/>
                    <a:pt x="0" y="110619"/>
                  </a:cubicBezTo>
                  <a:lnTo>
                    <a:pt x="0" y="97560"/>
                  </a:lnTo>
                  <a:cubicBezTo>
                    <a:pt x="0" y="43679"/>
                    <a:pt x="43679" y="0"/>
                    <a:pt x="97560" y="0"/>
                  </a:cubicBezTo>
                  <a:close/>
                </a:path>
              </a:pathLst>
            </a:custGeom>
            <a:solidFill>
              <a:srgbClr val="032D59"/>
            </a:solidFill>
          </p:spPr>
        </p:sp>
        <p:sp>
          <p:nvSpPr>
            <p:cNvPr id="24" name="TextBox 24"/>
            <p:cNvSpPr txBox="1"/>
            <p:nvPr/>
          </p:nvSpPr>
          <p:spPr>
            <a:xfrm>
              <a:off x="0" y="-38100"/>
              <a:ext cx="1058074" cy="246279"/>
            </a:xfrm>
            <a:prstGeom prst="rect">
              <a:avLst/>
            </a:prstGeom>
          </p:spPr>
          <p:txBody>
            <a:bodyPr lIns="50800" tIns="50800" rIns="50800" bIns="50800" rtlCol="0" anchor="ctr"/>
            <a:lstStyle/>
            <a:p>
              <a:pPr algn="ctr">
                <a:lnSpc>
                  <a:spcPts val="3145"/>
                </a:lnSpc>
              </a:pPr>
              <a:endParaRPr/>
            </a:p>
          </p:txBody>
        </p:sp>
      </p:grpSp>
      <p:grpSp>
        <p:nvGrpSpPr>
          <p:cNvPr id="25" name="Group 25"/>
          <p:cNvGrpSpPr/>
          <p:nvPr/>
        </p:nvGrpSpPr>
        <p:grpSpPr>
          <a:xfrm>
            <a:off x="11669842" y="8162303"/>
            <a:ext cx="4541803" cy="1396946"/>
            <a:chOff x="0" y="0"/>
            <a:chExt cx="1530738" cy="470817"/>
          </a:xfrm>
        </p:grpSpPr>
        <p:sp>
          <p:nvSpPr>
            <p:cNvPr id="26" name="Freeform 26"/>
            <p:cNvSpPr/>
            <p:nvPr/>
          </p:nvSpPr>
          <p:spPr>
            <a:xfrm>
              <a:off x="0" y="0"/>
              <a:ext cx="1530738" cy="470817"/>
            </a:xfrm>
            <a:custGeom>
              <a:avLst/>
              <a:gdLst/>
              <a:ahLst/>
              <a:cxnLst/>
              <a:rect l="l" t="t" r="r" b="b"/>
              <a:pathLst>
                <a:path w="1530738" h="470817">
                  <a:moveTo>
                    <a:pt x="52842" y="0"/>
                  </a:moveTo>
                  <a:lnTo>
                    <a:pt x="1477896" y="0"/>
                  </a:lnTo>
                  <a:cubicBezTo>
                    <a:pt x="1507080" y="0"/>
                    <a:pt x="1530738" y="23658"/>
                    <a:pt x="1530738" y="52842"/>
                  </a:cubicBezTo>
                  <a:lnTo>
                    <a:pt x="1530738" y="417975"/>
                  </a:lnTo>
                  <a:cubicBezTo>
                    <a:pt x="1530738" y="431990"/>
                    <a:pt x="1525171" y="445430"/>
                    <a:pt x="1515261" y="455340"/>
                  </a:cubicBezTo>
                  <a:cubicBezTo>
                    <a:pt x="1505351" y="465250"/>
                    <a:pt x="1491910" y="470817"/>
                    <a:pt x="1477896" y="470817"/>
                  </a:cubicBezTo>
                  <a:lnTo>
                    <a:pt x="52842" y="470817"/>
                  </a:lnTo>
                  <a:cubicBezTo>
                    <a:pt x="38828" y="470817"/>
                    <a:pt x="25387" y="465250"/>
                    <a:pt x="15477" y="455340"/>
                  </a:cubicBezTo>
                  <a:cubicBezTo>
                    <a:pt x="5567" y="445430"/>
                    <a:pt x="0" y="431990"/>
                    <a:pt x="0" y="417975"/>
                  </a:cubicBezTo>
                  <a:lnTo>
                    <a:pt x="0" y="52842"/>
                  </a:lnTo>
                  <a:cubicBezTo>
                    <a:pt x="0" y="38828"/>
                    <a:pt x="5567" y="25387"/>
                    <a:pt x="15477" y="15477"/>
                  </a:cubicBezTo>
                  <a:cubicBezTo>
                    <a:pt x="25387" y="5567"/>
                    <a:pt x="38828" y="0"/>
                    <a:pt x="52842" y="0"/>
                  </a:cubicBezTo>
                  <a:close/>
                </a:path>
              </a:pathLst>
            </a:custGeom>
            <a:solidFill>
              <a:srgbClr val="FFFFFF"/>
            </a:solidFill>
          </p:spPr>
        </p:sp>
        <p:sp>
          <p:nvSpPr>
            <p:cNvPr id="27" name="TextBox 27"/>
            <p:cNvSpPr txBox="1"/>
            <p:nvPr/>
          </p:nvSpPr>
          <p:spPr>
            <a:xfrm>
              <a:off x="0" y="-38100"/>
              <a:ext cx="1530738" cy="508917"/>
            </a:xfrm>
            <a:prstGeom prst="rect">
              <a:avLst/>
            </a:prstGeom>
          </p:spPr>
          <p:txBody>
            <a:bodyPr lIns="50800" tIns="50800" rIns="50800" bIns="50800" rtlCol="0" anchor="ctr"/>
            <a:lstStyle/>
            <a:p>
              <a:pPr algn="ctr">
                <a:lnSpc>
                  <a:spcPts val="3145"/>
                </a:lnSpc>
              </a:pPr>
              <a:endParaRPr/>
            </a:p>
          </p:txBody>
        </p:sp>
      </p:grpSp>
      <p:pic>
        <p:nvPicPr>
          <p:cNvPr id="28" name="Picture 28"/>
          <p:cNvPicPr>
            <a:picLocks noChangeAspect="1"/>
          </p:cNvPicPr>
          <p:nvPr/>
        </p:nvPicPr>
        <p:blipFill>
          <a:blip r:embed="rId15"/>
          <a:stretch>
            <a:fillRect/>
          </a:stretch>
        </p:blipFill>
        <p:spPr>
          <a:xfrm>
            <a:off x="14301946" y="8215740"/>
            <a:ext cx="1290072" cy="1290072"/>
          </a:xfrm>
          <a:prstGeom prst="rect">
            <a:avLst/>
          </a:prstGeom>
        </p:spPr>
      </p:pic>
      <p:sp>
        <p:nvSpPr>
          <p:cNvPr id="29" name="Freeform 29"/>
          <p:cNvSpPr/>
          <p:nvPr/>
        </p:nvSpPr>
        <p:spPr>
          <a:xfrm>
            <a:off x="11315065" y="1830093"/>
            <a:ext cx="5281759" cy="2156264"/>
          </a:xfrm>
          <a:custGeom>
            <a:avLst/>
            <a:gdLst/>
            <a:ahLst/>
            <a:cxnLst/>
            <a:rect l="l" t="t" r="r" b="b"/>
            <a:pathLst>
              <a:path w="5281759" h="2156264">
                <a:moveTo>
                  <a:pt x="0" y="0"/>
                </a:moveTo>
                <a:lnTo>
                  <a:pt x="5281759" y="0"/>
                </a:lnTo>
                <a:lnTo>
                  <a:pt x="5281759" y="2156264"/>
                </a:lnTo>
                <a:lnTo>
                  <a:pt x="0" y="2156264"/>
                </a:lnTo>
                <a:lnTo>
                  <a:pt x="0" y="0"/>
                </a:lnTo>
                <a:close/>
              </a:path>
            </a:pathLst>
          </a:custGeom>
          <a:blipFill>
            <a:blip r:embed="rId16"/>
            <a:stretch>
              <a:fillRect/>
            </a:stretch>
          </a:blipFill>
        </p:spPr>
      </p:sp>
      <p:sp>
        <p:nvSpPr>
          <p:cNvPr id="30" name="Freeform 30"/>
          <p:cNvSpPr/>
          <p:nvPr/>
        </p:nvSpPr>
        <p:spPr>
          <a:xfrm>
            <a:off x="11473020" y="4100657"/>
            <a:ext cx="4878482" cy="3832018"/>
          </a:xfrm>
          <a:custGeom>
            <a:avLst/>
            <a:gdLst/>
            <a:ahLst/>
            <a:cxnLst/>
            <a:rect l="l" t="t" r="r" b="b"/>
            <a:pathLst>
              <a:path w="4878482" h="3832018">
                <a:moveTo>
                  <a:pt x="0" y="0"/>
                </a:moveTo>
                <a:lnTo>
                  <a:pt x="4878482" y="0"/>
                </a:lnTo>
                <a:lnTo>
                  <a:pt x="4878482" y="3832018"/>
                </a:lnTo>
                <a:lnTo>
                  <a:pt x="0" y="3832018"/>
                </a:lnTo>
                <a:lnTo>
                  <a:pt x="0" y="0"/>
                </a:lnTo>
                <a:close/>
              </a:path>
            </a:pathLst>
          </a:custGeom>
          <a:blipFill>
            <a:blip r:embed="rId17"/>
            <a:stretch>
              <a:fillRect/>
            </a:stretch>
          </a:blipFill>
        </p:spPr>
      </p:sp>
      <p:sp>
        <p:nvSpPr>
          <p:cNvPr id="31" name="TextBox 31"/>
          <p:cNvSpPr txBox="1"/>
          <p:nvPr/>
        </p:nvSpPr>
        <p:spPr>
          <a:xfrm>
            <a:off x="2252453" y="8509445"/>
            <a:ext cx="1787920" cy="662506"/>
          </a:xfrm>
          <a:prstGeom prst="rect">
            <a:avLst/>
          </a:prstGeom>
        </p:spPr>
        <p:txBody>
          <a:bodyPr lIns="0" tIns="0" rIns="0" bIns="0" rtlCol="0" anchor="t">
            <a:spAutoFit/>
          </a:bodyPr>
          <a:lstStyle/>
          <a:p>
            <a:pPr marL="0" lvl="0" indent="0" algn="ctr">
              <a:lnSpc>
                <a:spcPts val="2679"/>
              </a:lnSpc>
              <a:spcBef>
                <a:spcPct val="0"/>
              </a:spcBef>
            </a:pPr>
            <a:r>
              <a:rPr lang="en-US" sz="1913" b="1">
                <a:solidFill>
                  <a:srgbClr val="022090"/>
                </a:solidFill>
                <a:latin typeface="Open Sans Bold"/>
                <a:ea typeface="Open Sans Bold"/>
                <a:cs typeface="Open Sans Bold"/>
                <a:sym typeface="Open Sans Bold"/>
              </a:rPr>
              <a:t>Decision Tree Accuracy</a:t>
            </a:r>
          </a:p>
        </p:txBody>
      </p:sp>
      <p:sp>
        <p:nvSpPr>
          <p:cNvPr id="32" name="TextBox 32"/>
          <p:cNvSpPr txBox="1"/>
          <p:nvPr/>
        </p:nvSpPr>
        <p:spPr>
          <a:xfrm>
            <a:off x="1028700" y="601943"/>
            <a:ext cx="6166961" cy="771142"/>
          </a:xfrm>
          <a:prstGeom prst="rect">
            <a:avLst/>
          </a:prstGeom>
        </p:spPr>
        <p:txBody>
          <a:bodyPr lIns="0" tIns="0" rIns="0" bIns="0" rtlCol="0" anchor="t">
            <a:spAutoFit/>
          </a:bodyPr>
          <a:lstStyle/>
          <a:p>
            <a:pPr marL="0" lvl="0" indent="0" algn="ctr">
              <a:lnSpc>
                <a:spcPts val="6321"/>
              </a:lnSpc>
              <a:spcBef>
                <a:spcPct val="0"/>
              </a:spcBef>
            </a:pPr>
            <a:r>
              <a:rPr lang="en-US" sz="4515" b="1">
                <a:solidFill>
                  <a:srgbClr val="F0F9FA"/>
                </a:solidFill>
                <a:latin typeface="Open Sans Bold"/>
                <a:ea typeface="Open Sans Bold"/>
                <a:cs typeface="Open Sans Bold"/>
                <a:sym typeface="Open Sans Bold"/>
              </a:rPr>
              <a:t>B. Decision Tree</a:t>
            </a:r>
          </a:p>
        </p:txBody>
      </p:sp>
      <p:sp>
        <p:nvSpPr>
          <p:cNvPr id="33" name="TextBox 33"/>
          <p:cNvSpPr txBox="1"/>
          <p:nvPr/>
        </p:nvSpPr>
        <p:spPr>
          <a:xfrm>
            <a:off x="6978533" y="2672601"/>
            <a:ext cx="3543148" cy="42227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0F9FA"/>
                </a:solidFill>
                <a:latin typeface="Open Sans Bold"/>
                <a:ea typeface="Open Sans Bold"/>
                <a:cs typeface="Open Sans Bold"/>
                <a:sym typeface="Open Sans Bold"/>
              </a:rPr>
              <a:t>Clasification Report</a:t>
            </a:r>
          </a:p>
        </p:txBody>
      </p:sp>
      <p:sp>
        <p:nvSpPr>
          <p:cNvPr id="34" name="TextBox 34"/>
          <p:cNvSpPr txBox="1"/>
          <p:nvPr/>
        </p:nvSpPr>
        <p:spPr>
          <a:xfrm>
            <a:off x="7098446" y="5594391"/>
            <a:ext cx="3543148" cy="42227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0F9FA"/>
                </a:solidFill>
                <a:latin typeface="Open Sans Bold"/>
                <a:ea typeface="Open Sans Bold"/>
                <a:cs typeface="Open Sans Bold"/>
                <a:sym typeface="Open Sans Bold"/>
              </a:rPr>
              <a:t>Confusion Matrix</a:t>
            </a:r>
          </a:p>
        </p:txBody>
      </p:sp>
      <p:sp>
        <p:nvSpPr>
          <p:cNvPr id="35" name="TextBox 35"/>
          <p:cNvSpPr txBox="1"/>
          <p:nvPr/>
        </p:nvSpPr>
        <p:spPr>
          <a:xfrm>
            <a:off x="12195143" y="8353009"/>
            <a:ext cx="1787920" cy="1015534"/>
          </a:xfrm>
          <a:prstGeom prst="rect">
            <a:avLst/>
          </a:prstGeom>
        </p:spPr>
        <p:txBody>
          <a:bodyPr lIns="0" tIns="0" rIns="0" bIns="0" rtlCol="0" anchor="t">
            <a:spAutoFit/>
          </a:bodyPr>
          <a:lstStyle/>
          <a:p>
            <a:pPr marL="0" lvl="0" indent="0" algn="ctr">
              <a:lnSpc>
                <a:spcPts val="2679"/>
              </a:lnSpc>
              <a:spcBef>
                <a:spcPct val="0"/>
              </a:spcBef>
            </a:pPr>
            <a:r>
              <a:rPr lang="en-US" sz="1913" b="1" dirty="0">
                <a:solidFill>
                  <a:srgbClr val="022090"/>
                </a:solidFill>
                <a:latin typeface="Open Sans Bold"/>
                <a:ea typeface="Open Sans Bold"/>
                <a:cs typeface="Open Sans Bold"/>
                <a:sym typeface="Open Sans Bold"/>
              </a:rPr>
              <a:t>Logistic Regression Accuracy</a:t>
            </a:r>
          </a:p>
        </p:txBody>
      </p:sp>
      <p:sp>
        <p:nvSpPr>
          <p:cNvPr id="36" name="TextBox 36"/>
          <p:cNvSpPr txBox="1"/>
          <p:nvPr/>
        </p:nvSpPr>
        <p:spPr>
          <a:xfrm>
            <a:off x="10972846" y="601943"/>
            <a:ext cx="6166961" cy="771142"/>
          </a:xfrm>
          <a:prstGeom prst="rect">
            <a:avLst/>
          </a:prstGeom>
        </p:spPr>
        <p:txBody>
          <a:bodyPr lIns="0" tIns="0" rIns="0" bIns="0" rtlCol="0" anchor="t">
            <a:spAutoFit/>
          </a:bodyPr>
          <a:lstStyle/>
          <a:p>
            <a:pPr marL="0" lvl="0" indent="0" algn="ctr">
              <a:lnSpc>
                <a:spcPts val="6321"/>
              </a:lnSpc>
              <a:spcBef>
                <a:spcPct val="0"/>
              </a:spcBef>
            </a:pPr>
            <a:r>
              <a:rPr lang="en-US" sz="4515" b="1" dirty="0">
                <a:solidFill>
                  <a:srgbClr val="F0F9FA"/>
                </a:solidFill>
                <a:latin typeface="Open Sans Bold"/>
                <a:ea typeface="Open Sans Bold"/>
                <a:cs typeface="Open Sans Bold"/>
                <a:sym typeface="Open Sans Bold"/>
              </a:rPr>
              <a:t>C. Logistic Regression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4326387">
            <a:off x="647841" y="6031164"/>
            <a:ext cx="6254736" cy="10584938"/>
          </a:xfrm>
          <a:custGeom>
            <a:avLst/>
            <a:gdLst/>
            <a:ahLst/>
            <a:cxnLst/>
            <a:rect l="l" t="t" r="r" b="b"/>
            <a:pathLst>
              <a:path w="6254736" h="10584938">
                <a:moveTo>
                  <a:pt x="0" y="0"/>
                </a:moveTo>
                <a:lnTo>
                  <a:pt x="6254736" y="0"/>
                </a:lnTo>
                <a:lnTo>
                  <a:pt x="6254736" y="10584938"/>
                </a:lnTo>
                <a:lnTo>
                  <a:pt x="0" y="105849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298557" y="8018327"/>
            <a:ext cx="4442109" cy="2665265"/>
          </a:xfrm>
          <a:custGeom>
            <a:avLst/>
            <a:gdLst/>
            <a:ahLst/>
            <a:cxnLst/>
            <a:rect l="l" t="t" r="r" b="b"/>
            <a:pathLst>
              <a:path w="4442109" h="2665265">
                <a:moveTo>
                  <a:pt x="0" y="0"/>
                </a:moveTo>
                <a:lnTo>
                  <a:pt x="4442109" y="0"/>
                </a:lnTo>
                <a:lnTo>
                  <a:pt x="4442109" y="2665265"/>
                </a:lnTo>
                <a:lnTo>
                  <a:pt x="0" y="26652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38518">
            <a:off x="17390756" y="-469299"/>
            <a:ext cx="1794488" cy="2407240"/>
          </a:xfrm>
          <a:custGeom>
            <a:avLst/>
            <a:gdLst/>
            <a:ahLst/>
            <a:cxnLst/>
            <a:rect l="l" t="t" r="r" b="b"/>
            <a:pathLst>
              <a:path w="1794488" h="2407240">
                <a:moveTo>
                  <a:pt x="0" y="0"/>
                </a:moveTo>
                <a:lnTo>
                  <a:pt x="1794488" y="0"/>
                </a:lnTo>
                <a:lnTo>
                  <a:pt x="1794488" y="2407240"/>
                </a:lnTo>
                <a:lnTo>
                  <a:pt x="0" y="240724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1353985">
            <a:off x="16980780" y="3335862"/>
            <a:ext cx="2798991" cy="2961895"/>
          </a:xfrm>
          <a:custGeom>
            <a:avLst/>
            <a:gdLst/>
            <a:ahLst/>
            <a:cxnLst/>
            <a:rect l="l" t="t" r="r" b="b"/>
            <a:pathLst>
              <a:path w="2798991" h="2961895">
                <a:moveTo>
                  <a:pt x="0" y="0"/>
                </a:moveTo>
                <a:lnTo>
                  <a:pt x="2798991" y="0"/>
                </a:lnTo>
                <a:lnTo>
                  <a:pt x="2798991" y="2961895"/>
                </a:lnTo>
                <a:lnTo>
                  <a:pt x="0" y="296189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flipH="1">
            <a:off x="13096048" y="8963853"/>
            <a:ext cx="2798991" cy="2961895"/>
          </a:xfrm>
          <a:custGeom>
            <a:avLst/>
            <a:gdLst/>
            <a:ahLst/>
            <a:cxnLst/>
            <a:rect l="l" t="t" r="r" b="b"/>
            <a:pathLst>
              <a:path w="2798991" h="2961895">
                <a:moveTo>
                  <a:pt x="2798991" y="0"/>
                </a:moveTo>
                <a:lnTo>
                  <a:pt x="0" y="0"/>
                </a:lnTo>
                <a:lnTo>
                  <a:pt x="0" y="2961895"/>
                </a:lnTo>
                <a:lnTo>
                  <a:pt x="2798991" y="2961895"/>
                </a:lnTo>
                <a:lnTo>
                  <a:pt x="2798991"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276036" y="2209923"/>
            <a:ext cx="6206043" cy="5016234"/>
          </a:xfrm>
          <a:custGeom>
            <a:avLst/>
            <a:gdLst/>
            <a:ahLst/>
            <a:cxnLst/>
            <a:rect l="l" t="t" r="r" b="b"/>
            <a:pathLst>
              <a:path w="6206043" h="5016234">
                <a:moveTo>
                  <a:pt x="0" y="0"/>
                </a:moveTo>
                <a:lnTo>
                  <a:pt x="6206043" y="0"/>
                </a:lnTo>
                <a:lnTo>
                  <a:pt x="6206043" y="5016234"/>
                </a:lnTo>
                <a:lnTo>
                  <a:pt x="0" y="5016234"/>
                </a:lnTo>
                <a:lnTo>
                  <a:pt x="0" y="0"/>
                </a:lnTo>
                <a:close/>
              </a:path>
            </a:pathLst>
          </a:custGeom>
          <a:blipFill>
            <a:blip r:embed="rId12"/>
            <a:stretch>
              <a:fillRect/>
            </a:stretch>
          </a:blipFill>
        </p:spPr>
      </p:sp>
      <p:sp>
        <p:nvSpPr>
          <p:cNvPr id="8" name="AutoShape 8"/>
          <p:cNvSpPr/>
          <p:nvPr/>
        </p:nvSpPr>
        <p:spPr>
          <a:xfrm>
            <a:off x="8448675" y="1708080"/>
            <a:ext cx="47625" cy="7276977"/>
          </a:xfrm>
          <a:prstGeom prst="line">
            <a:avLst/>
          </a:prstGeom>
          <a:ln w="38100" cap="flat">
            <a:solidFill>
              <a:srgbClr val="FFFFFF"/>
            </a:solidFill>
            <a:prstDash val="solid"/>
            <a:headEnd type="none" w="sm" len="sm"/>
            <a:tailEnd type="none" w="sm" len="sm"/>
          </a:ln>
        </p:spPr>
      </p:sp>
      <p:sp>
        <p:nvSpPr>
          <p:cNvPr id="9" name="Freeform 9"/>
          <p:cNvSpPr/>
          <p:nvPr/>
        </p:nvSpPr>
        <p:spPr>
          <a:xfrm>
            <a:off x="11070679" y="854788"/>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2980544" y="1367913"/>
            <a:ext cx="2797026" cy="613410"/>
          </a:xfrm>
          <a:prstGeom prst="rect">
            <a:avLst/>
          </a:prstGeom>
        </p:spPr>
        <p:txBody>
          <a:bodyPr lIns="0" tIns="0" rIns="0" bIns="0" rtlCol="0" anchor="t">
            <a:spAutoFit/>
          </a:bodyPr>
          <a:lstStyle/>
          <a:p>
            <a:pPr marL="0" lvl="0" indent="0" algn="ctr">
              <a:lnSpc>
                <a:spcPts val="5039"/>
              </a:lnSpc>
              <a:spcBef>
                <a:spcPct val="0"/>
              </a:spcBef>
            </a:pPr>
            <a:r>
              <a:rPr lang="en-US" sz="3599" b="1" spc="107">
                <a:solidFill>
                  <a:srgbClr val="FFFFFF"/>
                </a:solidFill>
                <a:latin typeface="Open Sans Bold"/>
                <a:ea typeface="Open Sans Bold"/>
                <a:cs typeface="Open Sans Bold"/>
                <a:sym typeface="Open Sans Bold"/>
              </a:rPr>
              <a:t>ROC Curve</a:t>
            </a:r>
          </a:p>
        </p:txBody>
      </p:sp>
      <p:sp>
        <p:nvSpPr>
          <p:cNvPr id="11" name="TextBox 11"/>
          <p:cNvSpPr txBox="1"/>
          <p:nvPr/>
        </p:nvSpPr>
        <p:spPr>
          <a:xfrm>
            <a:off x="970040" y="7416114"/>
            <a:ext cx="6818034" cy="1934845"/>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Open Sans Bold"/>
                <a:ea typeface="Open Sans Bold"/>
                <a:cs typeface="Open Sans Bold"/>
                <a:sym typeface="Open Sans Bold"/>
              </a:rPr>
              <a:t>The Random Forest model is the best choice among the three, as it has the highest AUC score (0.90), followed by Logistic Regression (0.88). The Decision Tree, with an AUC of 0.80, is the least effective.</a:t>
            </a:r>
          </a:p>
        </p:txBody>
      </p:sp>
      <p:sp>
        <p:nvSpPr>
          <p:cNvPr id="12" name="TextBox 12"/>
          <p:cNvSpPr txBox="1"/>
          <p:nvPr/>
        </p:nvSpPr>
        <p:spPr>
          <a:xfrm>
            <a:off x="9422177" y="4831656"/>
            <a:ext cx="7347741" cy="1259959"/>
          </a:xfrm>
          <a:prstGeom prst="rect">
            <a:avLst/>
          </a:prstGeom>
        </p:spPr>
        <p:txBody>
          <a:bodyPr lIns="0" tIns="0" rIns="0" bIns="0" rtlCol="0" anchor="t">
            <a:spAutoFit/>
          </a:bodyPr>
          <a:lstStyle/>
          <a:p>
            <a:pPr marL="0" lvl="0" indent="0" algn="ctr">
              <a:lnSpc>
                <a:spcPts val="10353"/>
              </a:lnSpc>
              <a:spcBef>
                <a:spcPct val="0"/>
              </a:spcBef>
            </a:pPr>
            <a:r>
              <a:rPr lang="en-US" sz="7395" b="1" u="none" strike="noStrike" spc="221">
                <a:solidFill>
                  <a:srgbClr val="FFFFFF"/>
                </a:solidFill>
                <a:latin typeface="Open Sans Ultra-Bold"/>
                <a:ea typeface="Open Sans Ultra-Bold"/>
                <a:cs typeface="Open Sans Ultra-Bold"/>
                <a:sym typeface="Open Sans Ultra-Bold"/>
              </a:rPr>
              <a:t>Conclusion</a:t>
            </a:r>
          </a:p>
        </p:txBody>
      </p:sp>
      <p:sp>
        <p:nvSpPr>
          <p:cNvPr id="13" name="TextBox 13"/>
          <p:cNvSpPr txBox="1"/>
          <p:nvPr/>
        </p:nvSpPr>
        <p:spPr>
          <a:xfrm>
            <a:off x="9458325" y="6263065"/>
            <a:ext cx="7486742" cy="1543123"/>
          </a:xfrm>
          <a:prstGeom prst="rect">
            <a:avLst/>
          </a:prstGeom>
        </p:spPr>
        <p:txBody>
          <a:bodyPr lIns="0" tIns="0" rIns="0" bIns="0" rtlCol="0" anchor="t">
            <a:spAutoFit/>
          </a:bodyPr>
          <a:lstStyle/>
          <a:p>
            <a:pPr algn="ctr">
              <a:lnSpc>
                <a:spcPts val="3145"/>
              </a:lnSpc>
              <a:spcBef>
                <a:spcPct val="0"/>
              </a:spcBef>
            </a:pPr>
            <a:r>
              <a:rPr lang="en-US" sz="2247" b="1">
                <a:solidFill>
                  <a:srgbClr val="FFFFFF"/>
                </a:solidFill>
                <a:latin typeface="Open Sans Bold"/>
                <a:ea typeface="Open Sans Bold"/>
                <a:cs typeface="Open Sans Bold"/>
                <a:sym typeface="Open Sans Bold"/>
              </a:rPr>
              <a:t> The Random Forest model is recommended for this task due to its superior performance, particularly in identifying key features such as Sex, Fare, and Age, which have the highest importance scores.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663932" y="6014941"/>
            <a:ext cx="5555379" cy="5090116"/>
          </a:xfrm>
          <a:custGeom>
            <a:avLst/>
            <a:gdLst/>
            <a:ahLst/>
            <a:cxnLst/>
            <a:rect l="l" t="t" r="r" b="b"/>
            <a:pathLst>
              <a:path w="5555379" h="5090116">
                <a:moveTo>
                  <a:pt x="0" y="0"/>
                </a:moveTo>
                <a:lnTo>
                  <a:pt x="5555379" y="0"/>
                </a:lnTo>
                <a:lnTo>
                  <a:pt x="5555379" y="5090116"/>
                </a:lnTo>
                <a:lnTo>
                  <a:pt x="0" y="5090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8616208" y="6321149"/>
            <a:ext cx="19882254" cy="5874302"/>
            <a:chOff x="0" y="0"/>
            <a:chExt cx="26509672" cy="7832403"/>
          </a:xfrm>
        </p:grpSpPr>
        <p:sp>
          <p:nvSpPr>
            <p:cNvPr id="4" name="Freeform 4"/>
            <p:cNvSpPr/>
            <p:nvPr/>
          </p:nvSpPr>
          <p:spPr>
            <a:xfrm rot="5400000">
              <a:off x="2711216"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5966052"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6" name="Freeform 6"/>
          <p:cNvSpPr/>
          <p:nvPr/>
        </p:nvSpPr>
        <p:spPr>
          <a:xfrm>
            <a:off x="1531269" y="8559999"/>
            <a:ext cx="3647409" cy="2999994"/>
          </a:xfrm>
          <a:custGeom>
            <a:avLst/>
            <a:gdLst/>
            <a:ahLst/>
            <a:cxnLst/>
            <a:rect l="l" t="t" r="r" b="b"/>
            <a:pathLst>
              <a:path w="3647409" h="2999994">
                <a:moveTo>
                  <a:pt x="0" y="0"/>
                </a:moveTo>
                <a:lnTo>
                  <a:pt x="3647409" y="0"/>
                </a:lnTo>
                <a:lnTo>
                  <a:pt x="3647409" y="2999994"/>
                </a:lnTo>
                <a:lnTo>
                  <a:pt x="0" y="29999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1127099">
            <a:off x="15269130" y="455296"/>
            <a:ext cx="3980339" cy="6967771"/>
          </a:xfrm>
          <a:custGeom>
            <a:avLst/>
            <a:gdLst/>
            <a:ahLst/>
            <a:cxnLst/>
            <a:rect l="l" t="t" r="r" b="b"/>
            <a:pathLst>
              <a:path w="3980339" h="6967771">
                <a:moveTo>
                  <a:pt x="0" y="0"/>
                </a:moveTo>
                <a:lnTo>
                  <a:pt x="3980340" y="0"/>
                </a:lnTo>
                <a:lnTo>
                  <a:pt x="3980340" y="6967771"/>
                </a:lnTo>
                <a:lnTo>
                  <a:pt x="0" y="6967771"/>
                </a:lnTo>
                <a:lnTo>
                  <a:pt x="0" y="0"/>
                </a:lnTo>
                <a:close/>
              </a:path>
            </a:pathLst>
          </a:custGeom>
          <a:blipFill>
            <a:blip r:embed="rId8">
              <a:alphaModFix amt="18000"/>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a:off x="-2221913" y="854084"/>
            <a:ext cx="6483983" cy="7572535"/>
          </a:xfrm>
          <a:custGeom>
            <a:avLst/>
            <a:gdLst/>
            <a:ahLst/>
            <a:cxnLst/>
            <a:rect l="l" t="t" r="r" b="b"/>
            <a:pathLst>
              <a:path w="6483983" h="7572535">
                <a:moveTo>
                  <a:pt x="0" y="0"/>
                </a:moveTo>
                <a:lnTo>
                  <a:pt x="6483983" y="0"/>
                </a:lnTo>
                <a:lnTo>
                  <a:pt x="6483983" y="7572535"/>
                </a:lnTo>
                <a:lnTo>
                  <a:pt x="0" y="75725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14046960" y="1214907"/>
            <a:ext cx="3212340" cy="2405239"/>
          </a:xfrm>
          <a:custGeom>
            <a:avLst/>
            <a:gdLst/>
            <a:ahLst/>
            <a:cxnLst/>
            <a:rect l="l" t="t" r="r" b="b"/>
            <a:pathLst>
              <a:path w="3212340" h="2405239">
                <a:moveTo>
                  <a:pt x="3212340" y="0"/>
                </a:moveTo>
                <a:lnTo>
                  <a:pt x="0" y="0"/>
                </a:lnTo>
                <a:lnTo>
                  <a:pt x="0" y="2405239"/>
                </a:lnTo>
                <a:lnTo>
                  <a:pt x="3212340" y="2405239"/>
                </a:lnTo>
                <a:lnTo>
                  <a:pt x="321234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1106092">
            <a:off x="6334091" y="8046798"/>
            <a:ext cx="1248951" cy="1131862"/>
          </a:xfrm>
          <a:custGeom>
            <a:avLst/>
            <a:gdLst/>
            <a:ahLst/>
            <a:cxnLst/>
            <a:rect l="l" t="t" r="r" b="b"/>
            <a:pathLst>
              <a:path w="1248951" h="1131862">
                <a:moveTo>
                  <a:pt x="0" y="0"/>
                </a:moveTo>
                <a:lnTo>
                  <a:pt x="1248951" y="0"/>
                </a:lnTo>
                <a:lnTo>
                  <a:pt x="1248951" y="1131861"/>
                </a:lnTo>
                <a:lnTo>
                  <a:pt x="0" y="11318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0675250" y="7506010"/>
            <a:ext cx="2691107" cy="2213436"/>
          </a:xfrm>
          <a:custGeom>
            <a:avLst/>
            <a:gdLst/>
            <a:ahLst/>
            <a:cxnLst/>
            <a:rect l="l" t="t" r="r" b="b"/>
            <a:pathLst>
              <a:path w="2691107" h="2213436">
                <a:moveTo>
                  <a:pt x="0" y="0"/>
                </a:moveTo>
                <a:lnTo>
                  <a:pt x="2691107" y="0"/>
                </a:lnTo>
                <a:lnTo>
                  <a:pt x="2691107" y="2213436"/>
                </a:lnTo>
                <a:lnTo>
                  <a:pt x="0" y="2213436"/>
                </a:lnTo>
                <a:lnTo>
                  <a:pt x="0" y="0"/>
                </a:lnTo>
                <a:close/>
              </a:path>
            </a:pathLst>
          </a:custGeom>
          <a:blipFill>
            <a:blip r:embed="rId16">
              <a:alphaModFix amt="34000"/>
              <a:extLst>
                <a:ext uri="{96DAC541-7B7A-43D3-8B79-37D633B846F1}">
                  <asvg:svgBlip xmlns:asvg="http://schemas.microsoft.com/office/drawing/2016/SVG/main" r:embed="rId17"/>
                </a:ext>
              </a:extLst>
            </a:blip>
            <a:stretch>
              <a:fillRect/>
            </a:stretch>
          </a:blipFill>
          <a:ln cap="sq">
            <a:noFill/>
            <a:prstDash val="solid"/>
            <a:miter/>
          </a:ln>
        </p:spPr>
      </p:sp>
      <p:sp>
        <p:nvSpPr>
          <p:cNvPr id="12" name="Freeform 12"/>
          <p:cNvSpPr/>
          <p:nvPr/>
        </p:nvSpPr>
        <p:spPr>
          <a:xfrm rot="2119493">
            <a:off x="-705441" y="8247823"/>
            <a:ext cx="2533545" cy="3943261"/>
          </a:xfrm>
          <a:custGeom>
            <a:avLst/>
            <a:gdLst/>
            <a:ahLst/>
            <a:cxnLst/>
            <a:rect l="l" t="t" r="r" b="b"/>
            <a:pathLst>
              <a:path w="2533545" h="3943261">
                <a:moveTo>
                  <a:pt x="0" y="0"/>
                </a:moveTo>
                <a:lnTo>
                  <a:pt x="2533545" y="0"/>
                </a:lnTo>
                <a:lnTo>
                  <a:pt x="2533545" y="3943261"/>
                </a:lnTo>
                <a:lnTo>
                  <a:pt x="0" y="394326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17109591" y="5464724"/>
            <a:ext cx="2798991" cy="2961895"/>
          </a:xfrm>
          <a:custGeom>
            <a:avLst/>
            <a:gdLst/>
            <a:ahLst/>
            <a:cxnLst/>
            <a:rect l="l" t="t" r="r" b="b"/>
            <a:pathLst>
              <a:path w="2798991" h="2961895">
                <a:moveTo>
                  <a:pt x="0" y="0"/>
                </a:moveTo>
                <a:lnTo>
                  <a:pt x="2798991" y="0"/>
                </a:lnTo>
                <a:lnTo>
                  <a:pt x="2798991" y="2961895"/>
                </a:lnTo>
                <a:lnTo>
                  <a:pt x="0" y="296189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5270546" y="6413823"/>
            <a:ext cx="1063698" cy="1063698"/>
          </a:xfrm>
          <a:custGeom>
            <a:avLst/>
            <a:gdLst/>
            <a:ahLst/>
            <a:cxnLst/>
            <a:rect l="l" t="t" r="r" b="b"/>
            <a:pathLst>
              <a:path w="1063698" h="1063698">
                <a:moveTo>
                  <a:pt x="0" y="0"/>
                </a:moveTo>
                <a:lnTo>
                  <a:pt x="1063698" y="0"/>
                </a:lnTo>
                <a:lnTo>
                  <a:pt x="1063698" y="1063698"/>
                </a:lnTo>
                <a:lnTo>
                  <a:pt x="0" y="1063698"/>
                </a:lnTo>
                <a:lnTo>
                  <a:pt x="0" y="0"/>
                </a:lnTo>
                <a:close/>
              </a:path>
            </a:pathLst>
          </a:custGeom>
          <a:blipFill>
            <a:blip r:embed="rId22"/>
            <a:stretch>
              <a:fillRect/>
            </a:stretch>
          </a:blipFill>
        </p:spPr>
      </p:sp>
      <p:sp>
        <p:nvSpPr>
          <p:cNvPr id="15" name="Freeform 15"/>
          <p:cNvSpPr/>
          <p:nvPr/>
        </p:nvSpPr>
        <p:spPr>
          <a:xfrm>
            <a:off x="5270546" y="5225726"/>
            <a:ext cx="1063698" cy="1063698"/>
          </a:xfrm>
          <a:custGeom>
            <a:avLst/>
            <a:gdLst/>
            <a:ahLst/>
            <a:cxnLst/>
            <a:rect l="l" t="t" r="r" b="b"/>
            <a:pathLst>
              <a:path w="1063698" h="1063698">
                <a:moveTo>
                  <a:pt x="0" y="0"/>
                </a:moveTo>
                <a:lnTo>
                  <a:pt x="1063698" y="0"/>
                </a:lnTo>
                <a:lnTo>
                  <a:pt x="1063698" y="1063698"/>
                </a:lnTo>
                <a:lnTo>
                  <a:pt x="0" y="1063698"/>
                </a:lnTo>
                <a:lnTo>
                  <a:pt x="0" y="0"/>
                </a:lnTo>
                <a:close/>
              </a:path>
            </a:pathLst>
          </a:custGeom>
          <a:blipFill>
            <a:blip r:embed="rId23"/>
            <a:stretch>
              <a:fillRect/>
            </a:stretch>
          </a:blipFill>
        </p:spPr>
      </p:sp>
      <p:sp>
        <p:nvSpPr>
          <p:cNvPr id="16" name="TextBox 16"/>
          <p:cNvSpPr txBox="1"/>
          <p:nvPr/>
        </p:nvSpPr>
        <p:spPr>
          <a:xfrm>
            <a:off x="6395702" y="5771289"/>
            <a:ext cx="7857564" cy="504421"/>
          </a:xfrm>
          <a:prstGeom prst="rect">
            <a:avLst/>
          </a:prstGeom>
        </p:spPr>
        <p:txBody>
          <a:bodyPr lIns="0" tIns="0" rIns="0" bIns="0" rtlCol="0" anchor="t">
            <a:spAutoFit/>
          </a:bodyPr>
          <a:lstStyle/>
          <a:p>
            <a:pPr algn="l">
              <a:lnSpc>
                <a:spcPts val="4184"/>
              </a:lnSpc>
            </a:pPr>
            <a:r>
              <a:rPr lang="en-US" sz="2988">
                <a:solidFill>
                  <a:srgbClr val="FFFFFF"/>
                </a:solidFill>
                <a:latin typeface="Open Sans"/>
                <a:ea typeface="Open Sans"/>
                <a:cs typeface="Open Sans"/>
                <a:sym typeface="Open Sans"/>
              </a:rPr>
              <a:t>www.linkedin.com/in/tari-aisyah-putri</a:t>
            </a:r>
          </a:p>
        </p:txBody>
      </p:sp>
      <p:sp>
        <p:nvSpPr>
          <p:cNvPr id="17" name="TextBox 17"/>
          <p:cNvSpPr txBox="1"/>
          <p:nvPr/>
        </p:nvSpPr>
        <p:spPr>
          <a:xfrm>
            <a:off x="4954501" y="3268860"/>
            <a:ext cx="9092459" cy="1832467"/>
          </a:xfrm>
          <a:prstGeom prst="rect">
            <a:avLst/>
          </a:prstGeom>
        </p:spPr>
        <p:txBody>
          <a:bodyPr lIns="0" tIns="0" rIns="0" bIns="0" rtlCol="0" anchor="t">
            <a:spAutoFit/>
          </a:bodyPr>
          <a:lstStyle/>
          <a:p>
            <a:pPr marL="0" lvl="0" indent="0" algn="just">
              <a:lnSpc>
                <a:spcPts val="15092"/>
              </a:lnSpc>
              <a:spcBef>
                <a:spcPct val="0"/>
              </a:spcBef>
            </a:pPr>
            <a:r>
              <a:rPr lang="en-US" sz="10780" b="1" u="none" strike="noStrike" spc="323">
                <a:solidFill>
                  <a:srgbClr val="FFFFFF"/>
                </a:solidFill>
                <a:latin typeface="Open Sans Ultra-Bold"/>
                <a:ea typeface="Open Sans Ultra-Bold"/>
                <a:cs typeface="Open Sans Ultra-Bold"/>
                <a:sym typeface="Open Sans Ultra-Bold"/>
              </a:rPr>
              <a:t>Thank You!</a:t>
            </a:r>
          </a:p>
        </p:txBody>
      </p:sp>
      <p:sp>
        <p:nvSpPr>
          <p:cNvPr id="18" name="TextBox 18"/>
          <p:cNvSpPr txBox="1"/>
          <p:nvPr/>
        </p:nvSpPr>
        <p:spPr>
          <a:xfrm>
            <a:off x="6395702" y="6888522"/>
            <a:ext cx="7857564" cy="504421"/>
          </a:xfrm>
          <a:prstGeom prst="rect">
            <a:avLst/>
          </a:prstGeom>
        </p:spPr>
        <p:txBody>
          <a:bodyPr lIns="0" tIns="0" rIns="0" bIns="0" rtlCol="0" anchor="t">
            <a:spAutoFit/>
          </a:bodyPr>
          <a:lstStyle/>
          <a:p>
            <a:pPr algn="l">
              <a:lnSpc>
                <a:spcPts val="4184"/>
              </a:lnSpc>
            </a:pPr>
            <a:r>
              <a:rPr lang="en-US" sz="2988">
                <a:solidFill>
                  <a:srgbClr val="FFFFFF"/>
                </a:solidFill>
                <a:latin typeface="Open Sans"/>
                <a:ea typeface="Open Sans"/>
                <a:cs typeface="Open Sans"/>
                <a:sym typeface="Open Sans"/>
              </a:rPr>
              <a:t>@tariaisyahp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639826">
            <a:off x="12325070" y="-2988997"/>
            <a:ext cx="9164457" cy="15509081"/>
          </a:xfrm>
          <a:custGeom>
            <a:avLst/>
            <a:gdLst/>
            <a:ahLst/>
            <a:cxnLst/>
            <a:rect l="l" t="t" r="r" b="b"/>
            <a:pathLst>
              <a:path w="9164457" h="15509081">
                <a:moveTo>
                  <a:pt x="0" y="0"/>
                </a:moveTo>
                <a:lnTo>
                  <a:pt x="9164457" y="0"/>
                </a:lnTo>
                <a:lnTo>
                  <a:pt x="9164457" y="15509081"/>
                </a:lnTo>
                <a:lnTo>
                  <a:pt x="0" y="155090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3792810">
            <a:off x="181984" y="6039849"/>
            <a:ext cx="6386193" cy="10807403"/>
          </a:xfrm>
          <a:custGeom>
            <a:avLst/>
            <a:gdLst/>
            <a:ahLst/>
            <a:cxnLst/>
            <a:rect l="l" t="t" r="r" b="b"/>
            <a:pathLst>
              <a:path w="6386193" h="10807403">
                <a:moveTo>
                  <a:pt x="0" y="0"/>
                </a:moveTo>
                <a:lnTo>
                  <a:pt x="6386193" y="0"/>
                </a:lnTo>
                <a:lnTo>
                  <a:pt x="6386193" y="10807403"/>
                </a:lnTo>
                <a:lnTo>
                  <a:pt x="0" y="10807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104" y="8806052"/>
            <a:ext cx="2798991" cy="2961895"/>
          </a:xfrm>
          <a:custGeom>
            <a:avLst/>
            <a:gdLst/>
            <a:ahLst/>
            <a:cxnLst/>
            <a:rect l="l" t="t" r="r" b="b"/>
            <a:pathLst>
              <a:path w="2798991" h="2961895">
                <a:moveTo>
                  <a:pt x="2798991" y="0"/>
                </a:moveTo>
                <a:lnTo>
                  <a:pt x="0" y="0"/>
                </a:lnTo>
                <a:lnTo>
                  <a:pt x="0" y="2961896"/>
                </a:lnTo>
                <a:lnTo>
                  <a:pt x="2798991" y="2961896"/>
                </a:lnTo>
                <a:lnTo>
                  <a:pt x="2798991"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712341">
            <a:off x="16482924" y="7428913"/>
            <a:ext cx="2942959" cy="4580481"/>
          </a:xfrm>
          <a:custGeom>
            <a:avLst/>
            <a:gdLst/>
            <a:ahLst/>
            <a:cxnLst/>
            <a:rect l="l" t="t" r="r" b="b"/>
            <a:pathLst>
              <a:path w="2942959" h="4580481">
                <a:moveTo>
                  <a:pt x="0" y="0"/>
                </a:moveTo>
                <a:lnTo>
                  <a:pt x="2942959" y="0"/>
                </a:lnTo>
                <a:lnTo>
                  <a:pt x="2942959" y="4580482"/>
                </a:lnTo>
                <a:lnTo>
                  <a:pt x="0" y="458048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703772">
            <a:off x="16457367" y="-191578"/>
            <a:ext cx="2994072" cy="4660034"/>
          </a:xfrm>
          <a:custGeom>
            <a:avLst/>
            <a:gdLst/>
            <a:ahLst/>
            <a:cxnLst/>
            <a:rect l="l" t="t" r="r" b="b"/>
            <a:pathLst>
              <a:path w="2994072" h="4660034">
                <a:moveTo>
                  <a:pt x="0" y="0"/>
                </a:moveTo>
                <a:lnTo>
                  <a:pt x="2994072" y="0"/>
                </a:lnTo>
                <a:lnTo>
                  <a:pt x="2994072" y="4660034"/>
                </a:lnTo>
                <a:lnTo>
                  <a:pt x="0" y="466003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rot="-817392">
            <a:off x="17544549" y="3085956"/>
            <a:ext cx="2389404" cy="2707540"/>
          </a:xfrm>
          <a:custGeom>
            <a:avLst/>
            <a:gdLst/>
            <a:ahLst/>
            <a:cxnLst/>
            <a:rect l="l" t="t" r="r" b="b"/>
            <a:pathLst>
              <a:path w="2389404" h="2707540">
                <a:moveTo>
                  <a:pt x="0" y="0"/>
                </a:moveTo>
                <a:lnTo>
                  <a:pt x="2389404" y="0"/>
                </a:lnTo>
                <a:lnTo>
                  <a:pt x="2389404" y="2707540"/>
                </a:lnTo>
                <a:lnTo>
                  <a:pt x="0" y="270754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2344041" y="8824486"/>
            <a:ext cx="1675299" cy="1898356"/>
          </a:xfrm>
          <a:custGeom>
            <a:avLst/>
            <a:gdLst/>
            <a:ahLst/>
            <a:cxnLst/>
            <a:rect l="l" t="t" r="r" b="b"/>
            <a:pathLst>
              <a:path w="1675299" h="1898356">
                <a:moveTo>
                  <a:pt x="0" y="0"/>
                </a:moveTo>
                <a:lnTo>
                  <a:pt x="1675300" y="0"/>
                </a:lnTo>
                <a:lnTo>
                  <a:pt x="1675300" y="1898356"/>
                </a:lnTo>
                <a:lnTo>
                  <a:pt x="0" y="189835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Freeform 9"/>
          <p:cNvSpPr/>
          <p:nvPr/>
        </p:nvSpPr>
        <p:spPr>
          <a:xfrm>
            <a:off x="14703821" y="8608833"/>
            <a:ext cx="2678808" cy="2834718"/>
          </a:xfrm>
          <a:custGeom>
            <a:avLst/>
            <a:gdLst/>
            <a:ahLst/>
            <a:cxnLst/>
            <a:rect l="l" t="t" r="r" b="b"/>
            <a:pathLst>
              <a:path w="2678808" h="2834718">
                <a:moveTo>
                  <a:pt x="0" y="0"/>
                </a:moveTo>
                <a:lnTo>
                  <a:pt x="2678808" y="0"/>
                </a:lnTo>
                <a:lnTo>
                  <a:pt x="2678808" y="2834718"/>
                </a:lnTo>
                <a:lnTo>
                  <a:pt x="0" y="283471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0" name="TextBox 10"/>
          <p:cNvSpPr txBox="1"/>
          <p:nvPr/>
        </p:nvSpPr>
        <p:spPr>
          <a:xfrm>
            <a:off x="1193951" y="923925"/>
            <a:ext cx="8271215" cy="863600"/>
          </a:xfrm>
          <a:prstGeom prst="rect">
            <a:avLst/>
          </a:prstGeom>
        </p:spPr>
        <p:txBody>
          <a:bodyPr lIns="0" tIns="0" rIns="0" bIns="0" rtlCol="0" anchor="t">
            <a:spAutoFit/>
          </a:bodyPr>
          <a:lstStyle/>
          <a:p>
            <a:pPr marL="0" lvl="0" indent="0" algn="l">
              <a:lnSpc>
                <a:spcPts val="7000"/>
              </a:lnSpc>
              <a:spcBef>
                <a:spcPct val="0"/>
              </a:spcBef>
            </a:pPr>
            <a:r>
              <a:rPr lang="en-US" sz="5000" b="1" spc="150">
                <a:solidFill>
                  <a:srgbClr val="FFFFFF"/>
                </a:solidFill>
                <a:latin typeface="Open Sans Ultra-Bold"/>
                <a:ea typeface="Open Sans Ultra-Bold"/>
                <a:cs typeface="Open Sans Ultra-Bold"/>
                <a:sym typeface="Open Sans Ultra-Bold"/>
              </a:rPr>
              <a:t>Dataset Overview</a:t>
            </a:r>
          </a:p>
        </p:txBody>
      </p:sp>
      <p:sp>
        <p:nvSpPr>
          <p:cNvPr id="11" name="Freeform 11"/>
          <p:cNvSpPr/>
          <p:nvPr/>
        </p:nvSpPr>
        <p:spPr>
          <a:xfrm flipH="1">
            <a:off x="7644449" y="7300183"/>
            <a:ext cx="2380690" cy="1958117"/>
          </a:xfrm>
          <a:custGeom>
            <a:avLst/>
            <a:gdLst/>
            <a:ahLst/>
            <a:cxnLst/>
            <a:rect l="l" t="t" r="r" b="b"/>
            <a:pathLst>
              <a:path w="2380690" h="1958117">
                <a:moveTo>
                  <a:pt x="2380689" y="0"/>
                </a:moveTo>
                <a:lnTo>
                  <a:pt x="0" y="0"/>
                </a:lnTo>
                <a:lnTo>
                  <a:pt x="0" y="1958117"/>
                </a:lnTo>
                <a:lnTo>
                  <a:pt x="2380689" y="1958117"/>
                </a:lnTo>
                <a:lnTo>
                  <a:pt x="2380689" y="0"/>
                </a:lnTo>
                <a:close/>
              </a:path>
            </a:pathLst>
          </a:custGeom>
          <a:blipFill>
            <a:blip r:embed="rId14">
              <a:alphaModFix amt="16000"/>
              <a:extLst>
                <a:ext uri="{96DAC541-7B7A-43D3-8B79-37D633B846F1}">
                  <asvg:svgBlip xmlns:asvg="http://schemas.microsoft.com/office/drawing/2016/SVG/main" r:embed="rId15"/>
                </a:ext>
              </a:extLst>
            </a:blip>
            <a:stretch>
              <a:fillRect/>
            </a:stretch>
          </a:blipFill>
          <a:ln cap="sq">
            <a:noFill/>
            <a:prstDash val="solid"/>
            <a:miter/>
          </a:ln>
        </p:spPr>
      </p:sp>
      <p:sp>
        <p:nvSpPr>
          <p:cNvPr id="12" name="Freeform 12"/>
          <p:cNvSpPr/>
          <p:nvPr/>
        </p:nvSpPr>
        <p:spPr>
          <a:xfrm>
            <a:off x="11968870" y="2457170"/>
            <a:ext cx="5290430" cy="6151663"/>
          </a:xfrm>
          <a:custGeom>
            <a:avLst/>
            <a:gdLst/>
            <a:ahLst/>
            <a:cxnLst/>
            <a:rect l="l" t="t" r="r" b="b"/>
            <a:pathLst>
              <a:path w="5290430" h="6151663">
                <a:moveTo>
                  <a:pt x="0" y="0"/>
                </a:moveTo>
                <a:lnTo>
                  <a:pt x="5290430" y="0"/>
                </a:lnTo>
                <a:lnTo>
                  <a:pt x="5290430" y="6151663"/>
                </a:lnTo>
                <a:lnTo>
                  <a:pt x="0" y="6151663"/>
                </a:lnTo>
                <a:lnTo>
                  <a:pt x="0" y="0"/>
                </a:lnTo>
                <a:close/>
              </a:path>
            </a:pathLst>
          </a:custGeom>
          <a:blipFill>
            <a:blip r:embed="rId16"/>
            <a:stretch>
              <a:fillRect/>
            </a:stretch>
          </a:blipFill>
        </p:spPr>
      </p:sp>
      <p:sp>
        <p:nvSpPr>
          <p:cNvPr id="13" name="TextBox 13"/>
          <p:cNvSpPr txBox="1"/>
          <p:nvPr/>
        </p:nvSpPr>
        <p:spPr>
          <a:xfrm>
            <a:off x="1193951" y="2001329"/>
            <a:ext cx="11305639" cy="7118448"/>
          </a:xfrm>
          <a:prstGeom prst="rect">
            <a:avLst/>
          </a:prstGeom>
        </p:spPr>
        <p:txBody>
          <a:bodyPr lIns="0" tIns="0" rIns="0" bIns="0" rtlCol="0" anchor="t">
            <a:spAutoFit/>
          </a:bodyPr>
          <a:lstStyle/>
          <a:p>
            <a:pPr algn="just">
              <a:lnSpc>
                <a:spcPts val="3322"/>
              </a:lnSpc>
            </a:pPr>
            <a:r>
              <a:rPr lang="en-US" sz="1977" b="1">
                <a:solidFill>
                  <a:srgbClr val="FFFFFF"/>
                </a:solidFill>
                <a:latin typeface="Poppins Bold"/>
                <a:ea typeface="Poppins Bold"/>
                <a:cs typeface="Poppins Bold"/>
                <a:sym typeface="Poppins Bold"/>
              </a:rPr>
              <a:t>The Titanic dataset</a:t>
            </a:r>
            <a:r>
              <a:rPr lang="en-US" sz="1977">
                <a:solidFill>
                  <a:srgbClr val="FFFFFF"/>
                </a:solidFill>
                <a:latin typeface="Poppins"/>
                <a:ea typeface="Poppins"/>
                <a:cs typeface="Poppins"/>
                <a:sym typeface="Poppins"/>
              </a:rPr>
              <a:t> on Kaggle is one of the most popular datasets for beginners in data science and machine learning. It focuses on the survival outcomes of passengers aboard the RMS Titanic, which famously sank after colliding with an iceberg on April 15, 1912.</a:t>
            </a:r>
          </a:p>
          <a:p>
            <a:pPr algn="just">
              <a:lnSpc>
                <a:spcPts val="3322"/>
              </a:lnSpc>
            </a:pPr>
            <a:r>
              <a:rPr lang="en-US" sz="1977">
                <a:solidFill>
                  <a:srgbClr val="FFFFFF"/>
                </a:solidFill>
                <a:latin typeface="Poppins"/>
                <a:ea typeface="Poppins"/>
                <a:cs typeface="Poppins"/>
                <a:sym typeface="Poppins"/>
              </a:rPr>
              <a:t>The Titanic dataset includes information about each passenger, such as:</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PassengerId</a:t>
            </a:r>
            <a:r>
              <a:rPr lang="en-US" sz="1977">
                <a:solidFill>
                  <a:srgbClr val="FFFFFF"/>
                </a:solidFill>
                <a:latin typeface="Poppins"/>
                <a:ea typeface="Poppins"/>
                <a:cs typeface="Poppins"/>
                <a:sym typeface="Poppins"/>
              </a:rPr>
              <a:t>: Unique identifier for each passenger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Survived</a:t>
            </a:r>
            <a:r>
              <a:rPr lang="en-US" sz="1977">
                <a:solidFill>
                  <a:srgbClr val="FFFFFF"/>
                </a:solidFill>
                <a:latin typeface="Poppins"/>
                <a:ea typeface="Poppins"/>
                <a:cs typeface="Poppins"/>
                <a:sym typeface="Poppins"/>
              </a:rPr>
              <a:t>: Survival status (0 = No, 1 = Yes)</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Pclass</a:t>
            </a:r>
            <a:r>
              <a:rPr lang="en-US" sz="1977">
                <a:solidFill>
                  <a:srgbClr val="FFFFFF"/>
                </a:solidFill>
                <a:latin typeface="Poppins"/>
                <a:ea typeface="Poppins"/>
                <a:cs typeface="Poppins"/>
                <a:sym typeface="Poppins"/>
              </a:rPr>
              <a:t>: Passenger class (1 = First, 2 = Second, 3 = Third)</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Name</a:t>
            </a:r>
            <a:r>
              <a:rPr lang="en-US" sz="1977">
                <a:solidFill>
                  <a:srgbClr val="FFFFFF"/>
                </a:solidFill>
                <a:latin typeface="Poppins"/>
                <a:ea typeface="Poppins"/>
                <a:cs typeface="Poppins"/>
                <a:sym typeface="Poppins"/>
              </a:rPr>
              <a:t>: Name of the passenger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Sex</a:t>
            </a:r>
            <a:r>
              <a:rPr lang="en-US" sz="1977">
                <a:solidFill>
                  <a:srgbClr val="FFFFFF"/>
                </a:solidFill>
                <a:latin typeface="Poppins"/>
                <a:ea typeface="Poppins"/>
                <a:cs typeface="Poppins"/>
                <a:sym typeface="Poppins"/>
              </a:rPr>
              <a:t>: Gender of the passenger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Age</a:t>
            </a:r>
            <a:r>
              <a:rPr lang="en-US" sz="1977">
                <a:solidFill>
                  <a:srgbClr val="FFFFFF"/>
                </a:solidFill>
                <a:latin typeface="Poppins"/>
                <a:ea typeface="Poppins"/>
                <a:cs typeface="Poppins"/>
                <a:sym typeface="Poppins"/>
              </a:rPr>
              <a:t>: Age of the passenger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SibSp</a:t>
            </a:r>
            <a:r>
              <a:rPr lang="en-US" sz="1977">
                <a:solidFill>
                  <a:srgbClr val="FFFFFF"/>
                </a:solidFill>
                <a:latin typeface="Poppins"/>
                <a:ea typeface="Poppins"/>
                <a:cs typeface="Poppins"/>
                <a:sym typeface="Poppins"/>
              </a:rPr>
              <a:t>: Number of siblings/spouses aboard the Titanic</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Parch</a:t>
            </a:r>
            <a:r>
              <a:rPr lang="en-US" sz="1977">
                <a:solidFill>
                  <a:srgbClr val="FFFFFF"/>
                </a:solidFill>
                <a:latin typeface="Poppins"/>
                <a:ea typeface="Poppins"/>
                <a:cs typeface="Poppins"/>
                <a:sym typeface="Poppins"/>
              </a:rPr>
              <a:t>: Number of parents/children aboard the Titanic</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Ticket</a:t>
            </a:r>
            <a:r>
              <a:rPr lang="en-US" sz="1977">
                <a:solidFill>
                  <a:srgbClr val="FFFFFF"/>
                </a:solidFill>
                <a:latin typeface="Poppins"/>
                <a:ea typeface="Poppins"/>
                <a:cs typeface="Poppins"/>
                <a:sym typeface="Poppins"/>
              </a:rPr>
              <a:t>: Ticket number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Fare</a:t>
            </a:r>
            <a:r>
              <a:rPr lang="en-US" sz="1977">
                <a:solidFill>
                  <a:srgbClr val="FFFFFF"/>
                </a:solidFill>
                <a:latin typeface="Poppins"/>
                <a:ea typeface="Poppins"/>
                <a:cs typeface="Poppins"/>
                <a:sym typeface="Poppins"/>
              </a:rPr>
              <a:t>: Fare paid by the passenger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Cabin</a:t>
            </a:r>
            <a:r>
              <a:rPr lang="en-US" sz="1977">
                <a:solidFill>
                  <a:srgbClr val="FFFFFF"/>
                </a:solidFill>
                <a:latin typeface="Poppins"/>
                <a:ea typeface="Poppins"/>
                <a:cs typeface="Poppins"/>
                <a:sym typeface="Poppins"/>
              </a:rPr>
              <a:t>: Cabin number</a:t>
            </a:r>
          </a:p>
          <a:p>
            <a:pPr marL="426954" lvl="1" indent="-213477" algn="just">
              <a:lnSpc>
                <a:spcPts val="3322"/>
              </a:lnSpc>
              <a:buFont typeface="Arial"/>
              <a:buChar char="•"/>
            </a:pPr>
            <a:r>
              <a:rPr lang="en-US" sz="1977" b="1">
                <a:solidFill>
                  <a:srgbClr val="FFFFFF"/>
                </a:solidFill>
                <a:latin typeface="Poppins Bold"/>
                <a:ea typeface="Poppins Bold"/>
                <a:cs typeface="Poppins Bold"/>
                <a:sym typeface="Poppins Bold"/>
              </a:rPr>
              <a:t>Embarked</a:t>
            </a:r>
            <a:r>
              <a:rPr lang="en-US" sz="1977">
                <a:solidFill>
                  <a:srgbClr val="FFFFFF"/>
                </a:solidFill>
                <a:latin typeface="Poppins"/>
                <a:ea typeface="Poppins"/>
                <a:cs typeface="Poppins"/>
                <a:sym typeface="Poppins"/>
              </a:rPr>
              <a:t>: Port of embarkation (C = Cherbourg, Q = Queenstown, S = Southampton)</a:t>
            </a:r>
          </a:p>
          <a:p>
            <a:pPr marL="0" lvl="1" indent="0" algn="just">
              <a:lnSpc>
                <a:spcPts val="3322"/>
              </a:lnSpc>
              <a:spcBef>
                <a:spcPct val="0"/>
              </a:spcBef>
            </a:pPr>
            <a:endParaRPr lang="en-US" sz="1977">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639826">
            <a:off x="12325070" y="-2988997"/>
            <a:ext cx="9164457" cy="15509081"/>
          </a:xfrm>
          <a:custGeom>
            <a:avLst/>
            <a:gdLst/>
            <a:ahLst/>
            <a:cxnLst/>
            <a:rect l="l" t="t" r="r" b="b"/>
            <a:pathLst>
              <a:path w="9164457" h="15509081">
                <a:moveTo>
                  <a:pt x="0" y="0"/>
                </a:moveTo>
                <a:lnTo>
                  <a:pt x="9164457" y="0"/>
                </a:lnTo>
                <a:lnTo>
                  <a:pt x="9164457" y="15509081"/>
                </a:lnTo>
                <a:lnTo>
                  <a:pt x="0" y="155090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3792810">
            <a:off x="181984" y="6039849"/>
            <a:ext cx="6386193" cy="10807403"/>
          </a:xfrm>
          <a:custGeom>
            <a:avLst/>
            <a:gdLst/>
            <a:ahLst/>
            <a:cxnLst/>
            <a:rect l="l" t="t" r="r" b="b"/>
            <a:pathLst>
              <a:path w="6386193" h="10807403">
                <a:moveTo>
                  <a:pt x="0" y="0"/>
                </a:moveTo>
                <a:lnTo>
                  <a:pt x="6386193" y="0"/>
                </a:lnTo>
                <a:lnTo>
                  <a:pt x="6386193" y="10807403"/>
                </a:lnTo>
                <a:lnTo>
                  <a:pt x="0" y="10807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104" y="8806052"/>
            <a:ext cx="2798991" cy="2961895"/>
          </a:xfrm>
          <a:custGeom>
            <a:avLst/>
            <a:gdLst/>
            <a:ahLst/>
            <a:cxnLst/>
            <a:rect l="l" t="t" r="r" b="b"/>
            <a:pathLst>
              <a:path w="2798991" h="2961895">
                <a:moveTo>
                  <a:pt x="2798991" y="0"/>
                </a:moveTo>
                <a:lnTo>
                  <a:pt x="0" y="0"/>
                </a:lnTo>
                <a:lnTo>
                  <a:pt x="0" y="2961896"/>
                </a:lnTo>
                <a:lnTo>
                  <a:pt x="2798991" y="2961896"/>
                </a:lnTo>
                <a:lnTo>
                  <a:pt x="2798991"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712341">
            <a:off x="16482924" y="7428913"/>
            <a:ext cx="2942959" cy="4580481"/>
          </a:xfrm>
          <a:custGeom>
            <a:avLst/>
            <a:gdLst/>
            <a:ahLst/>
            <a:cxnLst/>
            <a:rect l="l" t="t" r="r" b="b"/>
            <a:pathLst>
              <a:path w="2942959" h="4580481">
                <a:moveTo>
                  <a:pt x="0" y="0"/>
                </a:moveTo>
                <a:lnTo>
                  <a:pt x="2942959" y="0"/>
                </a:lnTo>
                <a:lnTo>
                  <a:pt x="2942959" y="4580482"/>
                </a:lnTo>
                <a:lnTo>
                  <a:pt x="0" y="458048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703772">
            <a:off x="16457367" y="-191578"/>
            <a:ext cx="2994072" cy="4660034"/>
          </a:xfrm>
          <a:custGeom>
            <a:avLst/>
            <a:gdLst/>
            <a:ahLst/>
            <a:cxnLst/>
            <a:rect l="l" t="t" r="r" b="b"/>
            <a:pathLst>
              <a:path w="2994072" h="4660034">
                <a:moveTo>
                  <a:pt x="0" y="0"/>
                </a:moveTo>
                <a:lnTo>
                  <a:pt x="2994072" y="0"/>
                </a:lnTo>
                <a:lnTo>
                  <a:pt x="2994072" y="4660034"/>
                </a:lnTo>
                <a:lnTo>
                  <a:pt x="0" y="466003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rot="-817392">
            <a:off x="17544549" y="3085956"/>
            <a:ext cx="2389404" cy="2707540"/>
          </a:xfrm>
          <a:custGeom>
            <a:avLst/>
            <a:gdLst/>
            <a:ahLst/>
            <a:cxnLst/>
            <a:rect l="l" t="t" r="r" b="b"/>
            <a:pathLst>
              <a:path w="2389404" h="2707540">
                <a:moveTo>
                  <a:pt x="0" y="0"/>
                </a:moveTo>
                <a:lnTo>
                  <a:pt x="2389404" y="0"/>
                </a:lnTo>
                <a:lnTo>
                  <a:pt x="2389404" y="2707540"/>
                </a:lnTo>
                <a:lnTo>
                  <a:pt x="0" y="270754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2344041" y="8824486"/>
            <a:ext cx="1675299" cy="1898356"/>
          </a:xfrm>
          <a:custGeom>
            <a:avLst/>
            <a:gdLst/>
            <a:ahLst/>
            <a:cxnLst/>
            <a:rect l="l" t="t" r="r" b="b"/>
            <a:pathLst>
              <a:path w="1675299" h="1898356">
                <a:moveTo>
                  <a:pt x="0" y="0"/>
                </a:moveTo>
                <a:lnTo>
                  <a:pt x="1675300" y="0"/>
                </a:lnTo>
                <a:lnTo>
                  <a:pt x="1675300" y="1898356"/>
                </a:lnTo>
                <a:lnTo>
                  <a:pt x="0" y="189835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Freeform 9"/>
          <p:cNvSpPr/>
          <p:nvPr/>
        </p:nvSpPr>
        <p:spPr>
          <a:xfrm>
            <a:off x="14703821" y="8608833"/>
            <a:ext cx="2678808" cy="2834718"/>
          </a:xfrm>
          <a:custGeom>
            <a:avLst/>
            <a:gdLst/>
            <a:ahLst/>
            <a:cxnLst/>
            <a:rect l="l" t="t" r="r" b="b"/>
            <a:pathLst>
              <a:path w="2678808" h="2834718">
                <a:moveTo>
                  <a:pt x="0" y="0"/>
                </a:moveTo>
                <a:lnTo>
                  <a:pt x="2678808" y="0"/>
                </a:lnTo>
                <a:lnTo>
                  <a:pt x="2678808" y="2834718"/>
                </a:lnTo>
                <a:lnTo>
                  <a:pt x="0" y="283471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0" name="Freeform 10"/>
          <p:cNvSpPr/>
          <p:nvPr/>
        </p:nvSpPr>
        <p:spPr>
          <a:xfrm flipH="1">
            <a:off x="7644449" y="7300183"/>
            <a:ext cx="2380690" cy="1958117"/>
          </a:xfrm>
          <a:custGeom>
            <a:avLst/>
            <a:gdLst/>
            <a:ahLst/>
            <a:cxnLst/>
            <a:rect l="l" t="t" r="r" b="b"/>
            <a:pathLst>
              <a:path w="2380690" h="1958117">
                <a:moveTo>
                  <a:pt x="2380689" y="0"/>
                </a:moveTo>
                <a:lnTo>
                  <a:pt x="0" y="0"/>
                </a:lnTo>
                <a:lnTo>
                  <a:pt x="0" y="1958117"/>
                </a:lnTo>
                <a:lnTo>
                  <a:pt x="2380689" y="1958117"/>
                </a:lnTo>
                <a:lnTo>
                  <a:pt x="2380689" y="0"/>
                </a:lnTo>
                <a:close/>
              </a:path>
            </a:pathLst>
          </a:custGeom>
          <a:blipFill>
            <a:blip r:embed="rId14">
              <a:alphaModFix amt="16000"/>
              <a:extLst>
                <a:ext uri="{96DAC541-7B7A-43D3-8B79-37D633B846F1}">
                  <asvg:svgBlip xmlns:asvg="http://schemas.microsoft.com/office/drawing/2016/SVG/main" r:embed="rId15"/>
                </a:ext>
              </a:extLst>
            </a:blip>
            <a:stretch>
              <a:fillRect/>
            </a:stretch>
          </a:blipFill>
          <a:ln cap="sq">
            <a:noFill/>
            <a:prstDash val="solid"/>
            <a:miter/>
          </a:ln>
        </p:spPr>
      </p:sp>
      <p:sp>
        <p:nvSpPr>
          <p:cNvPr id="11" name="Freeform 11"/>
          <p:cNvSpPr/>
          <p:nvPr/>
        </p:nvSpPr>
        <p:spPr>
          <a:xfrm>
            <a:off x="1115477" y="2142384"/>
            <a:ext cx="15438634" cy="6136857"/>
          </a:xfrm>
          <a:custGeom>
            <a:avLst/>
            <a:gdLst/>
            <a:ahLst/>
            <a:cxnLst/>
            <a:rect l="l" t="t" r="r" b="b"/>
            <a:pathLst>
              <a:path w="15438634" h="6136857">
                <a:moveTo>
                  <a:pt x="0" y="0"/>
                </a:moveTo>
                <a:lnTo>
                  <a:pt x="15438633" y="0"/>
                </a:lnTo>
                <a:lnTo>
                  <a:pt x="15438633" y="6136857"/>
                </a:lnTo>
                <a:lnTo>
                  <a:pt x="0" y="6136857"/>
                </a:lnTo>
                <a:lnTo>
                  <a:pt x="0" y="0"/>
                </a:lnTo>
                <a:close/>
              </a:path>
            </a:pathLst>
          </a:custGeom>
          <a:blipFill>
            <a:blip r:embed="rId16"/>
            <a:stretch>
              <a:fillRect/>
            </a:stretch>
          </a:blipFill>
        </p:spPr>
      </p:sp>
      <p:sp>
        <p:nvSpPr>
          <p:cNvPr id="12" name="TextBox 12"/>
          <p:cNvSpPr txBox="1"/>
          <p:nvPr/>
        </p:nvSpPr>
        <p:spPr>
          <a:xfrm>
            <a:off x="1193951" y="923925"/>
            <a:ext cx="8271215" cy="863600"/>
          </a:xfrm>
          <a:prstGeom prst="rect">
            <a:avLst/>
          </a:prstGeom>
        </p:spPr>
        <p:txBody>
          <a:bodyPr lIns="0" tIns="0" rIns="0" bIns="0" rtlCol="0" anchor="t">
            <a:spAutoFit/>
          </a:bodyPr>
          <a:lstStyle/>
          <a:p>
            <a:pPr marL="0" lvl="0" indent="0" algn="l">
              <a:lnSpc>
                <a:spcPts val="7000"/>
              </a:lnSpc>
              <a:spcBef>
                <a:spcPct val="0"/>
              </a:spcBef>
            </a:pPr>
            <a:r>
              <a:rPr lang="en-US" sz="5000" b="1" spc="150">
                <a:solidFill>
                  <a:srgbClr val="FFFFFF"/>
                </a:solidFill>
                <a:latin typeface="Open Sans Ultra-Bold"/>
                <a:ea typeface="Open Sans Ultra-Bold"/>
                <a:cs typeface="Open Sans Ultra-Bold"/>
                <a:sym typeface="Open Sans Ultra-Bold"/>
              </a:rPr>
              <a:t>Dataset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792810">
            <a:off x="145113" y="6948926"/>
            <a:ext cx="6386193" cy="10807403"/>
          </a:xfrm>
          <a:custGeom>
            <a:avLst/>
            <a:gdLst/>
            <a:ahLst/>
            <a:cxnLst/>
            <a:rect l="l" t="t" r="r" b="b"/>
            <a:pathLst>
              <a:path w="6386193" h="10807403">
                <a:moveTo>
                  <a:pt x="0" y="0"/>
                </a:moveTo>
                <a:lnTo>
                  <a:pt x="6386193" y="0"/>
                </a:lnTo>
                <a:lnTo>
                  <a:pt x="6386193" y="10807403"/>
                </a:lnTo>
                <a:lnTo>
                  <a:pt x="0" y="10807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583590">
            <a:off x="12998896" y="5937965"/>
            <a:ext cx="6386193" cy="10807403"/>
          </a:xfrm>
          <a:custGeom>
            <a:avLst/>
            <a:gdLst/>
            <a:ahLst/>
            <a:cxnLst/>
            <a:rect l="l" t="t" r="r" b="b"/>
            <a:pathLst>
              <a:path w="6386193" h="10807403">
                <a:moveTo>
                  <a:pt x="0" y="0"/>
                </a:moveTo>
                <a:lnTo>
                  <a:pt x="6386193" y="0"/>
                </a:lnTo>
                <a:lnTo>
                  <a:pt x="6386193" y="10807403"/>
                </a:lnTo>
                <a:lnTo>
                  <a:pt x="0" y="1080740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586183" y="8665442"/>
            <a:ext cx="2344041" cy="3144446"/>
          </a:xfrm>
          <a:custGeom>
            <a:avLst/>
            <a:gdLst/>
            <a:ahLst/>
            <a:cxnLst/>
            <a:rect l="l" t="t" r="r" b="b"/>
            <a:pathLst>
              <a:path w="2344041" h="3144446">
                <a:moveTo>
                  <a:pt x="0" y="0"/>
                </a:moveTo>
                <a:lnTo>
                  <a:pt x="2344041" y="0"/>
                </a:lnTo>
                <a:lnTo>
                  <a:pt x="2344041" y="3144446"/>
                </a:lnTo>
                <a:lnTo>
                  <a:pt x="0" y="314444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a:off x="15216567" y="9118378"/>
            <a:ext cx="1794488" cy="2407240"/>
          </a:xfrm>
          <a:custGeom>
            <a:avLst/>
            <a:gdLst/>
            <a:ahLst/>
            <a:cxnLst/>
            <a:rect l="l" t="t" r="r" b="b"/>
            <a:pathLst>
              <a:path w="1794488" h="2407240">
                <a:moveTo>
                  <a:pt x="0" y="0"/>
                </a:moveTo>
                <a:lnTo>
                  <a:pt x="1794487" y="0"/>
                </a:lnTo>
                <a:lnTo>
                  <a:pt x="1794487" y="2407239"/>
                </a:lnTo>
                <a:lnTo>
                  <a:pt x="0" y="240723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p:cNvSpPr/>
          <p:nvPr/>
        </p:nvSpPr>
        <p:spPr>
          <a:xfrm>
            <a:off x="-1208892" y="8746244"/>
            <a:ext cx="2344041" cy="2656137"/>
          </a:xfrm>
          <a:custGeom>
            <a:avLst/>
            <a:gdLst/>
            <a:ahLst/>
            <a:cxnLst/>
            <a:rect l="l" t="t" r="r" b="b"/>
            <a:pathLst>
              <a:path w="2344041" h="2656137">
                <a:moveTo>
                  <a:pt x="0" y="0"/>
                </a:moveTo>
                <a:lnTo>
                  <a:pt x="2344042" y="0"/>
                </a:lnTo>
                <a:lnTo>
                  <a:pt x="2344042" y="2656137"/>
                </a:lnTo>
                <a:lnTo>
                  <a:pt x="0" y="26561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1634872">
            <a:off x="17450350" y="2307490"/>
            <a:ext cx="1675299" cy="1898356"/>
          </a:xfrm>
          <a:custGeom>
            <a:avLst/>
            <a:gdLst/>
            <a:ahLst/>
            <a:cxnLst/>
            <a:rect l="l" t="t" r="r" b="b"/>
            <a:pathLst>
              <a:path w="1675299" h="1898356">
                <a:moveTo>
                  <a:pt x="0" y="0"/>
                </a:moveTo>
                <a:lnTo>
                  <a:pt x="1675300" y="0"/>
                </a:lnTo>
                <a:lnTo>
                  <a:pt x="1675300" y="1898357"/>
                </a:lnTo>
                <a:lnTo>
                  <a:pt x="0" y="18983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flipH="1">
            <a:off x="1763298" y="8951642"/>
            <a:ext cx="2798991" cy="2961895"/>
          </a:xfrm>
          <a:custGeom>
            <a:avLst/>
            <a:gdLst/>
            <a:ahLst/>
            <a:cxnLst/>
            <a:rect l="l" t="t" r="r" b="b"/>
            <a:pathLst>
              <a:path w="2798991" h="2961895">
                <a:moveTo>
                  <a:pt x="2798991" y="0"/>
                </a:moveTo>
                <a:lnTo>
                  <a:pt x="0" y="0"/>
                </a:lnTo>
                <a:lnTo>
                  <a:pt x="0" y="2961896"/>
                </a:lnTo>
                <a:lnTo>
                  <a:pt x="2798991" y="2961896"/>
                </a:lnTo>
                <a:lnTo>
                  <a:pt x="2798991"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a:off x="12350586" y="9012357"/>
            <a:ext cx="2798991" cy="2961895"/>
          </a:xfrm>
          <a:custGeom>
            <a:avLst/>
            <a:gdLst/>
            <a:ahLst/>
            <a:cxnLst/>
            <a:rect l="l" t="t" r="r" b="b"/>
            <a:pathLst>
              <a:path w="2798991" h="2961895">
                <a:moveTo>
                  <a:pt x="0" y="0"/>
                </a:moveTo>
                <a:lnTo>
                  <a:pt x="2798991" y="0"/>
                </a:lnTo>
                <a:lnTo>
                  <a:pt x="2798991" y="2961895"/>
                </a:lnTo>
                <a:lnTo>
                  <a:pt x="0" y="296189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Freeform 10"/>
          <p:cNvSpPr/>
          <p:nvPr/>
        </p:nvSpPr>
        <p:spPr>
          <a:xfrm>
            <a:off x="0" y="-451295"/>
            <a:ext cx="2359277" cy="3643989"/>
          </a:xfrm>
          <a:custGeom>
            <a:avLst/>
            <a:gdLst/>
            <a:ahLst/>
            <a:cxnLst/>
            <a:rect l="l" t="t" r="r" b="b"/>
            <a:pathLst>
              <a:path w="2359277" h="3643989">
                <a:moveTo>
                  <a:pt x="0" y="0"/>
                </a:moveTo>
                <a:lnTo>
                  <a:pt x="2359277" y="0"/>
                </a:lnTo>
                <a:lnTo>
                  <a:pt x="2359277" y="3643989"/>
                </a:lnTo>
                <a:lnTo>
                  <a:pt x="0" y="3643989"/>
                </a:lnTo>
                <a:lnTo>
                  <a:pt x="0" y="0"/>
                </a:lnTo>
                <a:close/>
              </a:path>
            </a:pathLst>
          </a:custGeom>
          <a:blipFill>
            <a:blip r:embed="rId10">
              <a:alphaModFix amt="26000"/>
              <a:extLst>
                <a:ext uri="{96DAC541-7B7A-43D3-8B79-37D633B846F1}">
                  <asvg:svgBlip xmlns:asvg="http://schemas.microsoft.com/office/drawing/2016/SVG/main" r:embed="rId11"/>
                </a:ext>
              </a:extLst>
            </a:blip>
            <a:stretch>
              <a:fillRect l="-130841"/>
            </a:stretch>
          </a:blipFill>
        </p:spPr>
      </p:sp>
      <p:sp>
        <p:nvSpPr>
          <p:cNvPr id="11" name="AutoShape 11"/>
          <p:cNvSpPr/>
          <p:nvPr/>
        </p:nvSpPr>
        <p:spPr>
          <a:xfrm>
            <a:off x="3056111" y="6627002"/>
            <a:ext cx="2084985" cy="0"/>
          </a:xfrm>
          <a:prstGeom prst="line">
            <a:avLst/>
          </a:prstGeom>
          <a:ln w="38100" cap="flat">
            <a:solidFill>
              <a:srgbClr val="FFFFFF"/>
            </a:solidFill>
            <a:prstDash val="solid"/>
            <a:headEnd type="none" w="sm" len="sm"/>
            <a:tailEnd type="none" w="sm" len="sm"/>
          </a:ln>
        </p:spPr>
      </p:sp>
      <p:sp>
        <p:nvSpPr>
          <p:cNvPr id="12" name="AutoShape 12"/>
          <p:cNvSpPr/>
          <p:nvPr/>
        </p:nvSpPr>
        <p:spPr>
          <a:xfrm>
            <a:off x="7748954" y="6646052"/>
            <a:ext cx="2084985" cy="0"/>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5207075" y="7970577"/>
            <a:ext cx="2667032" cy="546907"/>
            <a:chOff x="0" y="0"/>
            <a:chExt cx="528919" cy="108461"/>
          </a:xfrm>
        </p:grpSpPr>
        <p:sp>
          <p:nvSpPr>
            <p:cNvPr id="14" name="Freeform 14"/>
            <p:cNvSpPr/>
            <p:nvPr/>
          </p:nvSpPr>
          <p:spPr>
            <a:xfrm>
              <a:off x="0" y="0"/>
              <a:ext cx="528919" cy="108461"/>
            </a:xfrm>
            <a:custGeom>
              <a:avLst/>
              <a:gdLst/>
              <a:ahLst/>
              <a:cxnLst/>
              <a:rect l="l" t="t" r="r" b="b"/>
              <a:pathLst>
                <a:path w="528919" h="108461">
                  <a:moveTo>
                    <a:pt x="54231" y="0"/>
                  </a:moveTo>
                  <a:lnTo>
                    <a:pt x="474688" y="0"/>
                  </a:lnTo>
                  <a:cubicBezTo>
                    <a:pt x="504639" y="0"/>
                    <a:pt x="528919" y="24280"/>
                    <a:pt x="528919" y="54231"/>
                  </a:cubicBezTo>
                  <a:lnTo>
                    <a:pt x="528919" y="54231"/>
                  </a:lnTo>
                  <a:cubicBezTo>
                    <a:pt x="528919" y="84181"/>
                    <a:pt x="504639" y="108461"/>
                    <a:pt x="474688" y="108461"/>
                  </a:cubicBezTo>
                  <a:lnTo>
                    <a:pt x="54231" y="108461"/>
                  </a:lnTo>
                  <a:cubicBezTo>
                    <a:pt x="24280" y="108461"/>
                    <a:pt x="0" y="84181"/>
                    <a:pt x="0" y="54231"/>
                  </a:cubicBezTo>
                  <a:lnTo>
                    <a:pt x="0" y="54231"/>
                  </a:lnTo>
                  <a:cubicBezTo>
                    <a:pt x="0" y="24280"/>
                    <a:pt x="24280" y="0"/>
                    <a:pt x="54231" y="0"/>
                  </a:cubicBezTo>
                  <a:close/>
                </a:path>
              </a:pathLst>
            </a:custGeom>
            <a:solidFill>
              <a:srgbClr val="196BE4"/>
            </a:solidFill>
            <a:ln cap="rnd">
              <a:noFill/>
              <a:prstDash val="solid"/>
              <a:round/>
            </a:ln>
          </p:spPr>
        </p:sp>
        <p:sp>
          <p:nvSpPr>
            <p:cNvPr id="15" name="TextBox 15"/>
            <p:cNvSpPr txBox="1"/>
            <p:nvPr/>
          </p:nvSpPr>
          <p:spPr>
            <a:xfrm>
              <a:off x="0" y="-47625"/>
              <a:ext cx="528919" cy="156086"/>
            </a:xfrm>
            <a:prstGeom prst="rect">
              <a:avLst/>
            </a:prstGeom>
          </p:spPr>
          <p:txBody>
            <a:bodyPr lIns="50800" tIns="50800" rIns="50800" bIns="50800" rtlCol="0" anchor="ctr"/>
            <a:lstStyle/>
            <a:p>
              <a:pPr marL="0" lvl="1" indent="0" algn="ctr">
                <a:lnSpc>
                  <a:spcPts val="3220"/>
                </a:lnSpc>
                <a:spcBef>
                  <a:spcPct val="0"/>
                </a:spcBef>
              </a:pPr>
              <a:r>
                <a:rPr lang="en-US" sz="2300" b="1">
                  <a:solidFill>
                    <a:srgbClr val="FFFFFF"/>
                  </a:solidFill>
                  <a:latin typeface="Open Sans Bold"/>
                  <a:ea typeface="Open Sans Bold"/>
                  <a:cs typeface="Open Sans Bold"/>
                  <a:sym typeface="Open Sans Bold"/>
                </a:rPr>
                <a:t>Data Exploration</a:t>
              </a:r>
            </a:p>
          </p:txBody>
        </p:sp>
      </p:grpSp>
      <p:grpSp>
        <p:nvGrpSpPr>
          <p:cNvPr id="16" name="Group 16"/>
          <p:cNvGrpSpPr/>
          <p:nvPr/>
        </p:nvGrpSpPr>
        <p:grpSpPr>
          <a:xfrm>
            <a:off x="296821" y="7970577"/>
            <a:ext cx="3235040" cy="546907"/>
            <a:chOff x="0" y="0"/>
            <a:chExt cx="641564" cy="108461"/>
          </a:xfrm>
        </p:grpSpPr>
        <p:sp>
          <p:nvSpPr>
            <p:cNvPr id="17" name="Freeform 17"/>
            <p:cNvSpPr/>
            <p:nvPr/>
          </p:nvSpPr>
          <p:spPr>
            <a:xfrm>
              <a:off x="0" y="0"/>
              <a:ext cx="641564" cy="108461"/>
            </a:xfrm>
            <a:custGeom>
              <a:avLst/>
              <a:gdLst/>
              <a:ahLst/>
              <a:cxnLst/>
              <a:rect l="l" t="t" r="r" b="b"/>
              <a:pathLst>
                <a:path w="641564" h="108461">
                  <a:moveTo>
                    <a:pt x="54231" y="0"/>
                  </a:moveTo>
                  <a:lnTo>
                    <a:pt x="587334" y="0"/>
                  </a:lnTo>
                  <a:cubicBezTo>
                    <a:pt x="601717" y="0"/>
                    <a:pt x="615510" y="5714"/>
                    <a:pt x="625681" y="15884"/>
                  </a:cubicBezTo>
                  <a:cubicBezTo>
                    <a:pt x="635851" y="26054"/>
                    <a:pt x="641564" y="39848"/>
                    <a:pt x="641564" y="54231"/>
                  </a:cubicBezTo>
                  <a:lnTo>
                    <a:pt x="641564" y="54231"/>
                  </a:lnTo>
                  <a:cubicBezTo>
                    <a:pt x="641564" y="84181"/>
                    <a:pt x="617285" y="108461"/>
                    <a:pt x="587334" y="108461"/>
                  </a:cubicBezTo>
                  <a:lnTo>
                    <a:pt x="54231" y="108461"/>
                  </a:lnTo>
                  <a:cubicBezTo>
                    <a:pt x="24280" y="108461"/>
                    <a:pt x="0" y="84181"/>
                    <a:pt x="0" y="54231"/>
                  </a:cubicBezTo>
                  <a:lnTo>
                    <a:pt x="0" y="54231"/>
                  </a:lnTo>
                  <a:cubicBezTo>
                    <a:pt x="0" y="24280"/>
                    <a:pt x="24280" y="0"/>
                    <a:pt x="54231" y="0"/>
                  </a:cubicBezTo>
                  <a:close/>
                </a:path>
              </a:pathLst>
            </a:custGeom>
            <a:solidFill>
              <a:srgbClr val="196BE4"/>
            </a:solidFill>
            <a:ln cap="rnd">
              <a:noFill/>
              <a:prstDash val="solid"/>
              <a:round/>
            </a:ln>
          </p:spPr>
        </p:sp>
        <p:sp>
          <p:nvSpPr>
            <p:cNvPr id="18" name="TextBox 18"/>
            <p:cNvSpPr txBox="1"/>
            <p:nvPr/>
          </p:nvSpPr>
          <p:spPr>
            <a:xfrm>
              <a:off x="0" y="-47625"/>
              <a:ext cx="641564" cy="156086"/>
            </a:xfrm>
            <a:prstGeom prst="rect">
              <a:avLst/>
            </a:prstGeom>
          </p:spPr>
          <p:txBody>
            <a:bodyPr lIns="50800" tIns="50800" rIns="50800" bIns="50800" rtlCol="0" anchor="ctr"/>
            <a:lstStyle/>
            <a:p>
              <a:pPr marL="0" lvl="1" indent="0" algn="ctr">
                <a:lnSpc>
                  <a:spcPts val="3220"/>
                </a:lnSpc>
                <a:spcBef>
                  <a:spcPct val="0"/>
                </a:spcBef>
              </a:pPr>
              <a:r>
                <a:rPr lang="en-US" sz="2300" b="1">
                  <a:solidFill>
                    <a:srgbClr val="FFFFFF"/>
                  </a:solidFill>
                  <a:latin typeface="Open Sans Bold"/>
                  <a:ea typeface="Open Sans Bold"/>
                  <a:cs typeface="Open Sans Bold"/>
                  <a:sym typeface="Open Sans Bold"/>
                </a:rPr>
                <a:t>Pre-Processing Data</a:t>
              </a:r>
            </a:p>
          </p:txBody>
        </p:sp>
      </p:grpSp>
      <p:grpSp>
        <p:nvGrpSpPr>
          <p:cNvPr id="19" name="Group 19"/>
          <p:cNvGrpSpPr/>
          <p:nvPr/>
        </p:nvGrpSpPr>
        <p:grpSpPr>
          <a:xfrm>
            <a:off x="9443526" y="7970577"/>
            <a:ext cx="3339826" cy="546907"/>
            <a:chOff x="0" y="0"/>
            <a:chExt cx="662345" cy="108461"/>
          </a:xfrm>
        </p:grpSpPr>
        <p:sp>
          <p:nvSpPr>
            <p:cNvPr id="20" name="Freeform 20"/>
            <p:cNvSpPr/>
            <p:nvPr/>
          </p:nvSpPr>
          <p:spPr>
            <a:xfrm>
              <a:off x="0" y="0"/>
              <a:ext cx="662345" cy="108461"/>
            </a:xfrm>
            <a:custGeom>
              <a:avLst/>
              <a:gdLst/>
              <a:ahLst/>
              <a:cxnLst/>
              <a:rect l="l" t="t" r="r" b="b"/>
              <a:pathLst>
                <a:path w="662345" h="108461">
                  <a:moveTo>
                    <a:pt x="54231" y="0"/>
                  </a:moveTo>
                  <a:lnTo>
                    <a:pt x="608115" y="0"/>
                  </a:lnTo>
                  <a:cubicBezTo>
                    <a:pt x="622497" y="0"/>
                    <a:pt x="636291" y="5714"/>
                    <a:pt x="646461" y="15884"/>
                  </a:cubicBezTo>
                  <a:cubicBezTo>
                    <a:pt x="656632" y="26054"/>
                    <a:pt x="662345" y="39848"/>
                    <a:pt x="662345" y="54231"/>
                  </a:cubicBezTo>
                  <a:lnTo>
                    <a:pt x="662345" y="54231"/>
                  </a:lnTo>
                  <a:cubicBezTo>
                    <a:pt x="662345" y="84181"/>
                    <a:pt x="638065" y="108461"/>
                    <a:pt x="608115" y="108461"/>
                  </a:cubicBezTo>
                  <a:lnTo>
                    <a:pt x="54231" y="108461"/>
                  </a:lnTo>
                  <a:cubicBezTo>
                    <a:pt x="24280" y="108461"/>
                    <a:pt x="0" y="84181"/>
                    <a:pt x="0" y="54231"/>
                  </a:cubicBezTo>
                  <a:lnTo>
                    <a:pt x="0" y="54231"/>
                  </a:lnTo>
                  <a:cubicBezTo>
                    <a:pt x="0" y="24280"/>
                    <a:pt x="24280" y="0"/>
                    <a:pt x="54231" y="0"/>
                  </a:cubicBezTo>
                  <a:close/>
                </a:path>
              </a:pathLst>
            </a:custGeom>
            <a:solidFill>
              <a:srgbClr val="196BE4"/>
            </a:solidFill>
            <a:ln cap="rnd">
              <a:noFill/>
              <a:prstDash val="solid"/>
              <a:round/>
            </a:ln>
          </p:spPr>
        </p:sp>
        <p:sp>
          <p:nvSpPr>
            <p:cNvPr id="21" name="TextBox 21"/>
            <p:cNvSpPr txBox="1"/>
            <p:nvPr/>
          </p:nvSpPr>
          <p:spPr>
            <a:xfrm>
              <a:off x="0" y="-47625"/>
              <a:ext cx="662345" cy="156086"/>
            </a:xfrm>
            <a:prstGeom prst="rect">
              <a:avLst/>
            </a:prstGeom>
          </p:spPr>
          <p:txBody>
            <a:bodyPr lIns="50800" tIns="50800" rIns="50800" bIns="50800" rtlCol="0" anchor="ctr"/>
            <a:lstStyle/>
            <a:p>
              <a:pPr marL="0" lvl="1" indent="0" algn="ctr">
                <a:lnSpc>
                  <a:spcPts val="3220"/>
                </a:lnSpc>
                <a:spcBef>
                  <a:spcPct val="0"/>
                </a:spcBef>
              </a:pPr>
              <a:r>
                <a:rPr lang="en-US" sz="2300" b="1">
                  <a:solidFill>
                    <a:srgbClr val="FFFFFF"/>
                  </a:solidFill>
                  <a:latin typeface="Open Sans Bold"/>
                  <a:ea typeface="Open Sans Bold"/>
                  <a:cs typeface="Open Sans Bold"/>
                  <a:sym typeface="Open Sans Bold"/>
                </a:rPr>
                <a:t>Feature Engineering</a:t>
              </a:r>
            </a:p>
          </p:txBody>
        </p:sp>
      </p:grpSp>
      <p:grpSp>
        <p:nvGrpSpPr>
          <p:cNvPr id="22" name="Group 22"/>
          <p:cNvGrpSpPr/>
          <p:nvPr/>
        </p:nvGrpSpPr>
        <p:grpSpPr>
          <a:xfrm>
            <a:off x="14082743" y="7970577"/>
            <a:ext cx="3514327" cy="546907"/>
            <a:chOff x="0" y="0"/>
            <a:chExt cx="696952" cy="108461"/>
          </a:xfrm>
        </p:grpSpPr>
        <p:sp>
          <p:nvSpPr>
            <p:cNvPr id="23" name="Freeform 23"/>
            <p:cNvSpPr/>
            <p:nvPr/>
          </p:nvSpPr>
          <p:spPr>
            <a:xfrm>
              <a:off x="0" y="0"/>
              <a:ext cx="696952" cy="108461"/>
            </a:xfrm>
            <a:custGeom>
              <a:avLst/>
              <a:gdLst/>
              <a:ahLst/>
              <a:cxnLst/>
              <a:rect l="l" t="t" r="r" b="b"/>
              <a:pathLst>
                <a:path w="696952" h="108461">
                  <a:moveTo>
                    <a:pt x="54231" y="0"/>
                  </a:moveTo>
                  <a:lnTo>
                    <a:pt x="642721" y="0"/>
                  </a:lnTo>
                  <a:cubicBezTo>
                    <a:pt x="672672" y="0"/>
                    <a:pt x="696952" y="24280"/>
                    <a:pt x="696952" y="54231"/>
                  </a:cubicBezTo>
                  <a:lnTo>
                    <a:pt x="696952" y="54231"/>
                  </a:lnTo>
                  <a:cubicBezTo>
                    <a:pt x="696952" y="84181"/>
                    <a:pt x="672672" y="108461"/>
                    <a:pt x="642721" y="108461"/>
                  </a:cubicBezTo>
                  <a:lnTo>
                    <a:pt x="54231" y="108461"/>
                  </a:lnTo>
                  <a:cubicBezTo>
                    <a:pt x="24280" y="108461"/>
                    <a:pt x="0" y="84181"/>
                    <a:pt x="0" y="54231"/>
                  </a:cubicBezTo>
                  <a:lnTo>
                    <a:pt x="0" y="54231"/>
                  </a:lnTo>
                  <a:cubicBezTo>
                    <a:pt x="0" y="24280"/>
                    <a:pt x="24280" y="0"/>
                    <a:pt x="54231" y="0"/>
                  </a:cubicBezTo>
                  <a:close/>
                </a:path>
              </a:pathLst>
            </a:custGeom>
            <a:solidFill>
              <a:srgbClr val="196BE4"/>
            </a:solidFill>
            <a:ln cap="rnd">
              <a:noFill/>
              <a:prstDash val="solid"/>
              <a:round/>
            </a:ln>
          </p:spPr>
        </p:sp>
        <p:sp>
          <p:nvSpPr>
            <p:cNvPr id="24" name="TextBox 24"/>
            <p:cNvSpPr txBox="1"/>
            <p:nvPr/>
          </p:nvSpPr>
          <p:spPr>
            <a:xfrm>
              <a:off x="0" y="-47625"/>
              <a:ext cx="696952" cy="156086"/>
            </a:xfrm>
            <a:prstGeom prst="rect">
              <a:avLst/>
            </a:prstGeom>
          </p:spPr>
          <p:txBody>
            <a:bodyPr lIns="50800" tIns="50800" rIns="50800" bIns="50800" rtlCol="0" anchor="ctr"/>
            <a:lstStyle/>
            <a:p>
              <a:pPr marL="0" lvl="1" indent="0" algn="ctr">
                <a:lnSpc>
                  <a:spcPts val="3220"/>
                </a:lnSpc>
                <a:spcBef>
                  <a:spcPct val="0"/>
                </a:spcBef>
              </a:pPr>
              <a:r>
                <a:rPr lang="en-US" sz="2300" b="1">
                  <a:solidFill>
                    <a:srgbClr val="FFFFFF"/>
                  </a:solidFill>
                  <a:latin typeface="Open Sans Bold"/>
                  <a:ea typeface="Open Sans Bold"/>
                  <a:cs typeface="Open Sans Bold"/>
                  <a:sym typeface="Open Sans Bold"/>
                </a:rPr>
                <a:t>Modelling &amp; Evaluation</a:t>
              </a:r>
            </a:p>
          </p:txBody>
        </p:sp>
      </p:grpSp>
      <p:sp>
        <p:nvSpPr>
          <p:cNvPr id="25" name="Freeform 25"/>
          <p:cNvSpPr/>
          <p:nvPr/>
        </p:nvSpPr>
        <p:spPr>
          <a:xfrm rot="-1634872">
            <a:off x="15977311" y="8692691"/>
            <a:ext cx="3165648" cy="3587136"/>
          </a:xfrm>
          <a:custGeom>
            <a:avLst/>
            <a:gdLst/>
            <a:ahLst/>
            <a:cxnLst/>
            <a:rect l="l" t="t" r="r" b="b"/>
            <a:pathLst>
              <a:path w="3165648" h="3587136">
                <a:moveTo>
                  <a:pt x="0" y="0"/>
                </a:moveTo>
                <a:lnTo>
                  <a:pt x="3165647" y="0"/>
                </a:lnTo>
                <a:lnTo>
                  <a:pt x="3165647" y="3587136"/>
                </a:lnTo>
                <a:lnTo>
                  <a:pt x="0" y="358713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6" name="Freeform 26"/>
          <p:cNvSpPr/>
          <p:nvPr/>
        </p:nvSpPr>
        <p:spPr>
          <a:xfrm>
            <a:off x="13853942" y="8665442"/>
            <a:ext cx="2798991" cy="2961895"/>
          </a:xfrm>
          <a:custGeom>
            <a:avLst/>
            <a:gdLst/>
            <a:ahLst/>
            <a:cxnLst/>
            <a:rect l="l" t="t" r="r" b="b"/>
            <a:pathLst>
              <a:path w="2798991" h="2961895">
                <a:moveTo>
                  <a:pt x="0" y="0"/>
                </a:moveTo>
                <a:lnTo>
                  <a:pt x="2798991" y="0"/>
                </a:lnTo>
                <a:lnTo>
                  <a:pt x="2798991" y="2961895"/>
                </a:lnTo>
                <a:lnTo>
                  <a:pt x="0" y="296189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27" name="Freeform 27"/>
          <p:cNvSpPr/>
          <p:nvPr/>
        </p:nvSpPr>
        <p:spPr>
          <a:xfrm flipH="1">
            <a:off x="4782480" y="9504701"/>
            <a:ext cx="2798991" cy="2961895"/>
          </a:xfrm>
          <a:custGeom>
            <a:avLst/>
            <a:gdLst/>
            <a:ahLst/>
            <a:cxnLst/>
            <a:rect l="l" t="t" r="r" b="b"/>
            <a:pathLst>
              <a:path w="2798991" h="2961895">
                <a:moveTo>
                  <a:pt x="2798991" y="0"/>
                </a:moveTo>
                <a:lnTo>
                  <a:pt x="0" y="0"/>
                </a:lnTo>
                <a:lnTo>
                  <a:pt x="0" y="2961895"/>
                </a:lnTo>
                <a:lnTo>
                  <a:pt x="2798991" y="2961895"/>
                </a:lnTo>
                <a:lnTo>
                  <a:pt x="2798991"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28" name="Freeform 28"/>
          <p:cNvSpPr/>
          <p:nvPr/>
        </p:nvSpPr>
        <p:spPr>
          <a:xfrm>
            <a:off x="12038478" y="-1821995"/>
            <a:ext cx="2359277" cy="3643989"/>
          </a:xfrm>
          <a:custGeom>
            <a:avLst/>
            <a:gdLst/>
            <a:ahLst/>
            <a:cxnLst/>
            <a:rect l="l" t="t" r="r" b="b"/>
            <a:pathLst>
              <a:path w="2359277" h="3643989">
                <a:moveTo>
                  <a:pt x="0" y="0"/>
                </a:moveTo>
                <a:lnTo>
                  <a:pt x="2359277" y="0"/>
                </a:lnTo>
                <a:lnTo>
                  <a:pt x="2359277" y="3643990"/>
                </a:lnTo>
                <a:lnTo>
                  <a:pt x="0" y="3643990"/>
                </a:lnTo>
                <a:lnTo>
                  <a:pt x="0" y="0"/>
                </a:lnTo>
                <a:close/>
              </a:path>
            </a:pathLst>
          </a:custGeom>
          <a:blipFill>
            <a:blip r:embed="rId10">
              <a:alphaModFix amt="26000"/>
              <a:extLst>
                <a:ext uri="{96DAC541-7B7A-43D3-8B79-37D633B846F1}">
                  <asvg:svgBlip xmlns:asvg="http://schemas.microsoft.com/office/drawing/2016/SVG/main" r:embed="rId11"/>
                </a:ext>
              </a:extLst>
            </a:blip>
            <a:stretch>
              <a:fillRect l="-130841"/>
            </a:stretch>
          </a:blipFill>
        </p:spPr>
      </p:sp>
      <p:grpSp>
        <p:nvGrpSpPr>
          <p:cNvPr id="29" name="Group 29"/>
          <p:cNvGrpSpPr/>
          <p:nvPr/>
        </p:nvGrpSpPr>
        <p:grpSpPr>
          <a:xfrm>
            <a:off x="915211" y="5646922"/>
            <a:ext cx="1998259" cy="199825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6BE4"/>
            </a:solidFill>
            <a:ln cap="sq">
              <a:noFill/>
              <a:prstDash val="solid"/>
              <a:miter/>
            </a:ln>
          </p:spPr>
        </p:sp>
        <p:sp>
          <p:nvSpPr>
            <p:cNvPr id="31" name="TextBox 31"/>
            <p:cNvSpPr txBox="1"/>
            <p:nvPr/>
          </p:nvSpPr>
          <p:spPr>
            <a:xfrm>
              <a:off x="76200" y="0"/>
              <a:ext cx="660400" cy="736600"/>
            </a:xfrm>
            <a:prstGeom prst="rect">
              <a:avLst/>
            </a:prstGeom>
          </p:spPr>
          <p:txBody>
            <a:bodyPr lIns="82157" tIns="82157" rIns="82157" bIns="82157" rtlCol="0" anchor="ctr"/>
            <a:lstStyle/>
            <a:p>
              <a:pPr algn="ctr">
                <a:lnSpc>
                  <a:spcPts val="4890"/>
                </a:lnSpc>
              </a:pPr>
              <a:endParaRPr/>
            </a:p>
          </p:txBody>
        </p:sp>
      </p:grpSp>
      <p:sp>
        <p:nvSpPr>
          <p:cNvPr id="32" name="Freeform 32"/>
          <p:cNvSpPr/>
          <p:nvPr/>
        </p:nvSpPr>
        <p:spPr>
          <a:xfrm>
            <a:off x="1081515" y="5817062"/>
            <a:ext cx="1665652" cy="1657979"/>
          </a:xfrm>
          <a:custGeom>
            <a:avLst/>
            <a:gdLst/>
            <a:ahLst/>
            <a:cxnLst/>
            <a:rect l="l" t="t" r="r" b="b"/>
            <a:pathLst>
              <a:path w="1665652" h="1657979">
                <a:moveTo>
                  <a:pt x="0" y="0"/>
                </a:moveTo>
                <a:lnTo>
                  <a:pt x="1665652" y="0"/>
                </a:lnTo>
                <a:lnTo>
                  <a:pt x="1665652" y="1657979"/>
                </a:lnTo>
                <a:lnTo>
                  <a:pt x="0" y="16579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33" name="Group 33"/>
          <p:cNvGrpSpPr/>
          <p:nvPr/>
        </p:nvGrpSpPr>
        <p:grpSpPr>
          <a:xfrm>
            <a:off x="5445895" y="5616325"/>
            <a:ext cx="1998259" cy="1998259"/>
            <a:chOff x="0" y="0"/>
            <a:chExt cx="2664346" cy="2664346"/>
          </a:xfrm>
        </p:grpSpPr>
        <p:grpSp>
          <p:nvGrpSpPr>
            <p:cNvPr id="34" name="Group 34"/>
            <p:cNvGrpSpPr/>
            <p:nvPr/>
          </p:nvGrpSpPr>
          <p:grpSpPr>
            <a:xfrm>
              <a:off x="0" y="0"/>
              <a:ext cx="2664346" cy="266434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6BE4"/>
              </a:solidFill>
              <a:ln cap="sq">
                <a:noFill/>
                <a:prstDash val="solid"/>
                <a:miter/>
              </a:ln>
            </p:spPr>
          </p:sp>
          <p:sp>
            <p:nvSpPr>
              <p:cNvPr id="36" name="TextBox 36"/>
              <p:cNvSpPr txBox="1"/>
              <p:nvPr/>
            </p:nvSpPr>
            <p:spPr>
              <a:xfrm>
                <a:off x="76200" y="0"/>
                <a:ext cx="660400" cy="736600"/>
              </a:xfrm>
              <a:prstGeom prst="rect">
                <a:avLst/>
              </a:prstGeom>
            </p:spPr>
            <p:txBody>
              <a:bodyPr lIns="82157" tIns="82157" rIns="82157" bIns="82157" rtlCol="0" anchor="ctr"/>
              <a:lstStyle/>
              <a:p>
                <a:pPr algn="ctr">
                  <a:lnSpc>
                    <a:spcPts val="4890"/>
                  </a:lnSpc>
                </a:pPr>
                <a:endParaRPr/>
              </a:p>
            </p:txBody>
          </p:sp>
        </p:grpSp>
        <p:sp>
          <p:nvSpPr>
            <p:cNvPr id="37" name="Freeform 37"/>
            <p:cNvSpPr/>
            <p:nvPr/>
          </p:nvSpPr>
          <p:spPr>
            <a:xfrm>
              <a:off x="299062" y="332496"/>
              <a:ext cx="1883097" cy="1872826"/>
            </a:xfrm>
            <a:custGeom>
              <a:avLst/>
              <a:gdLst/>
              <a:ahLst/>
              <a:cxnLst/>
              <a:rect l="l" t="t" r="r" b="b"/>
              <a:pathLst>
                <a:path w="1883097" h="1872826">
                  <a:moveTo>
                    <a:pt x="0" y="0"/>
                  </a:moveTo>
                  <a:lnTo>
                    <a:pt x="1883097" y="0"/>
                  </a:lnTo>
                  <a:lnTo>
                    <a:pt x="1883097" y="1872825"/>
                  </a:lnTo>
                  <a:lnTo>
                    <a:pt x="0" y="1872825"/>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grpSp>
      <p:grpSp>
        <p:nvGrpSpPr>
          <p:cNvPr id="38" name="Group 38"/>
          <p:cNvGrpSpPr/>
          <p:nvPr/>
        </p:nvGrpSpPr>
        <p:grpSpPr>
          <a:xfrm>
            <a:off x="10114309" y="5627872"/>
            <a:ext cx="1998259" cy="1998259"/>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6BE4"/>
            </a:solidFill>
            <a:ln cap="sq">
              <a:noFill/>
              <a:prstDash val="solid"/>
              <a:miter/>
            </a:ln>
          </p:spPr>
        </p:sp>
        <p:sp>
          <p:nvSpPr>
            <p:cNvPr id="40" name="TextBox 40"/>
            <p:cNvSpPr txBox="1"/>
            <p:nvPr/>
          </p:nvSpPr>
          <p:spPr>
            <a:xfrm>
              <a:off x="76200" y="0"/>
              <a:ext cx="660400" cy="736600"/>
            </a:xfrm>
            <a:prstGeom prst="rect">
              <a:avLst/>
            </a:prstGeom>
          </p:spPr>
          <p:txBody>
            <a:bodyPr lIns="82157" tIns="82157" rIns="82157" bIns="82157" rtlCol="0" anchor="ctr"/>
            <a:lstStyle/>
            <a:p>
              <a:pPr algn="ctr">
                <a:lnSpc>
                  <a:spcPts val="4890"/>
                </a:lnSpc>
              </a:pPr>
              <a:endParaRPr/>
            </a:p>
          </p:txBody>
        </p:sp>
      </p:grpSp>
      <p:sp>
        <p:nvSpPr>
          <p:cNvPr id="41" name="AutoShape 41"/>
          <p:cNvSpPr/>
          <p:nvPr/>
        </p:nvSpPr>
        <p:spPr>
          <a:xfrm>
            <a:off x="12417368" y="6665102"/>
            <a:ext cx="2084985" cy="0"/>
          </a:xfrm>
          <a:prstGeom prst="line">
            <a:avLst/>
          </a:prstGeom>
          <a:ln w="38100" cap="flat">
            <a:solidFill>
              <a:srgbClr val="FFFFFF"/>
            </a:solidFill>
            <a:prstDash val="solid"/>
            <a:headEnd type="none" w="sm" len="sm"/>
            <a:tailEnd type="none" w="sm" len="sm"/>
          </a:ln>
        </p:spPr>
      </p:sp>
      <p:grpSp>
        <p:nvGrpSpPr>
          <p:cNvPr id="42" name="Group 42"/>
          <p:cNvGrpSpPr/>
          <p:nvPr/>
        </p:nvGrpSpPr>
        <p:grpSpPr>
          <a:xfrm>
            <a:off x="14858476" y="5616325"/>
            <a:ext cx="1998259" cy="199825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6BE4"/>
            </a:solidFill>
            <a:ln cap="sq">
              <a:noFill/>
              <a:prstDash val="solid"/>
              <a:miter/>
            </a:ln>
          </p:spPr>
        </p:sp>
        <p:sp>
          <p:nvSpPr>
            <p:cNvPr id="44" name="TextBox 44"/>
            <p:cNvSpPr txBox="1"/>
            <p:nvPr/>
          </p:nvSpPr>
          <p:spPr>
            <a:xfrm>
              <a:off x="76200" y="0"/>
              <a:ext cx="660400" cy="736600"/>
            </a:xfrm>
            <a:prstGeom prst="rect">
              <a:avLst/>
            </a:prstGeom>
          </p:spPr>
          <p:txBody>
            <a:bodyPr lIns="82157" tIns="82157" rIns="82157" bIns="82157" rtlCol="0" anchor="ctr"/>
            <a:lstStyle/>
            <a:p>
              <a:pPr algn="ctr">
                <a:lnSpc>
                  <a:spcPts val="4890"/>
                </a:lnSpc>
              </a:pPr>
              <a:endParaRPr/>
            </a:p>
          </p:txBody>
        </p:sp>
      </p:grpSp>
      <p:sp>
        <p:nvSpPr>
          <p:cNvPr id="45" name="Freeform 45"/>
          <p:cNvSpPr/>
          <p:nvPr/>
        </p:nvSpPr>
        <p:spPr>
          <a:xfrm>
            <a:off x="15157181" y="5945627"/>
            <a:ext cx="1400848" cy="1400848"/>
          </a:xfrm>
          <a:custGeom>
            <a:avLst/>
            <a:gdLst/>
            <a:ahLst/>
            <a:cxnLst/>
            <a:rect l="l" t="t" r="r" b="b"/>
            <a:pathLst>
              <a:path w="1400848" h="1400848">
                <a:moveTo>
                  <a:pt x="0" y="0"/>
                </a:moveTo>
                <a:lnTo>
                  <a:pt x="1400849" y="0"/>
                </a:lnTo>
                <a:lnTo>
                  <a:pt x="1400849" y="1400849"/>
                </a:lnTo>
                <a:lnTo>
                  <a:pt x="0" y="1400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6" name="Freeform 46"/>
          <p:cNvSpPr/>
          <p:nvPr/>
        </p:nvSpPr>
        <p:spPr>
          <a:xfrm>
            <a:off x="10439397" y="5986321"/>
            <a:ext cx="1372513" cy="1562206"/>
          </a:xfrm>
          <a:custGeom>
            <a:avLst/>
            <a:gdLst/>
            <a:ahLst/>
            <a:cxnLst/>
            <a:rect l="l" t="t" r="r" b="b"/>
            <a:pathLst>
              <a:path w="1372513" h="1562206">
                <a:moveTo>
                  <a:pt x="0" y="0"/>
                </a:moveTo>
                <a:lnTo>
                  <a:pt x="1372513" y="0"/>
                </a:lnTo>
                <a:lnTo>
                  <a:pt x="1372513" y="1562207"/>
                </a:lnTo>
                <a:lnTo>
                  <a:pt x="0" y="156220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7" name="TextBox 47"/>
          <p:cNvSpPr txBox="1"/>
          <p:nvPr/>
        </p:nvSpPr>
        <p:spPr>
          <a:xfrm>
            <a:off x="4849595" y="4257425"/>
            <a:ext cx="8072820" cy="863600"/>
          </a:xfrm>
          <a:prstGeom prst="rect">
            <a:avLst/>
          </a:prstGeom>
        </p:spPr>
        <p:txBody>
          <a:bodyPr lIns="0" tIns="0" rIns="0" bIns="0" rtlCol="0" anchor="t">
            <a:spAutoFit/>
          </a:bodyPr>
          <a:lstStyle/>
          <a:p>
            <a:pPr marL="0" lvl="0" indent="0" algn="ctr">
              <a:lnSpc>
                <a:spcPts val="7000"/>
              </a:lnSpc>
              <a:spcBef>
                <a:spcPct val="0"/>
              </a:spcBef>
            </a:pPr>
            <a:r>
              <a:rPr lang="en-US" sz="5000" b="1" spc="150">
                <a:solidFill>
                  <a:srgbClr val="FFFFFF"/>
                </a:solidFill>
                <a:latin typeface="Open Sans Ultra-Bold"/>
                <a:ea typeface="Open Sans Ultra-Bold"/>
                <a:cs typeface="Open Sans Ultra-Bold"/>
                <a:sym typeface="Open Sans Ultra-Bold"/>
              </a:rPr>
              <a:t>Discussion Steps</a:t>
            </a:r>
          </a:p>
        </p:txBody>
      </p:sp>
      <p:sp>
        <p:nvSpPr>
          <p:cNvPr id="48" name="TextBox 48"/>
          <p:cNvSpPr txBox="1"/>
          <p:nvPr/>
        </p:nvSpPr>
        <p:spPr>
          <a:xfrm>
            <a:off x="1951212" y="1825857"/>
            <a:ext cx="13869586" cy="2600325"/>
          </a:xfrm>
          <a:prstGeom prst="rect">
            <a:avLst/>
          </a:prstGeom>
        </p:spPr>
        <p:txBody>
          <a:bodyPr lIns="0" tIns="0" rIns="0" bIns="0" rtlCol="0" anchor="t">
            <a:spAutoFit/>
          </a:bodyPr>
          <a:lstStyle/>
          <a:p>
            <a:pPr marL="539749" lvl="1" indent="-269875" algn="just">
              <a:lnSpc>
                <a:spcPts val="4199"/>
              </a:lnSpc>
              <a:buAutoNum type="arabicPeriod"/>
            </a:pPr>
            <a:r>
              <a:rPr lang="en-US" sz="2499">
                <a:solidFill>
                  <a:srgbClr val="FFFFFF"/>
                </a:solidFill>
                <a:latin typeface="Poppins"/>
                <a:ea typeface="Poppins"/>
                <a:cs typeface="Poppins"/>
                <a:sym typeface="Poppins"/>
              </a:rPr>
              <a:t>How can we analyze the features that influence passenger survival on the Titanic?</a:t>
            </a:r>
          </a:p>
          <a:p>
            <a:pPr marL="539749" lvl="1" indent="-269875" algn="just">
              <a:lnSpc>
                <a:spcPts val="4199"/>
              </a:lnSpc>
              <a:buAutoNum type="arabicPeriod"/>
            </a:pPr>
            <a:r>
              <a:rPr lang="en-US" sz="2499">
                <a:solidFill>
                  <a:srgbClr val="FFFFFF"/>
                </a:solidFill>
                <a:latin typeface="Poppins"/>
                <a:ea typeface="Poppins"/>
                <a:cs typeface="Poppins"/>
                <a:sym typeface="Poppins"/>
              </a:rPr>
              <a:t>Which machine learning models, including Random Forest, Decision Trees, and Logistic Regression, are most effective in predicting the survival outcomes of Titanic passengers?</a:t>
            </a:r>
          </a:p>
          <a:p>
            <a:pPr algn="just">
              <a:lnSpc>
                <a:spcPts val="4199"/>
              </a:lnSpc>
            </a:pPr>
            <a:endParaRPr lang="en-US" sz="2499">
              <a:solidFill>
                <a:srgbClr val="FFFFFF"/>
              </a:solidFill>
              <a:latin typeface="Poppins"/>
              <a:ea typeface="Poppins"/>
              <a:cs typeface="Poppins"/>
              <a:sym typeface="Poppins"/>
            </a:endParaRPr>
          </a:p>
        </p:txBody>
      </p:sp>
      <p:sp>
        <p:nvSpPr>
          <p:cNvPr id="49" name="TextBox 49"/>
          <p:cNvSpPr txBox="1"/>
          <p:nvPr/>
        </p:nvSpPr>
        <p:spPr>
          <a:xfrm>
            <a:off x="4081526" y="862323"/>
            <a:ext cx="9136591" cy="863600"/>
          </a:xfrm>
          <a:prstGeom prst="rect">
            <a:avLst/>
          </a:prstGeom>
        </p:spPr>
        <p:txBody>
          <a:bodyPr lIns="0" tIns="0" rIns="0" bIns="0" rtlCol="0" anchor="t">
            <a:spAutoFit/>
          </a:bodyPr>
          <a:lstStyle/>
          <a:p>
            <a:pPr marL="0" lvl="0" indent="0" algn="ctr">
              <a:lnSpc>
                <a:spcPts val="7000"/>
              </a:lnSpc>
              <a:spcBef>
                <a:spcPct val="0"/>
              </a:spcBef>
            </a:pPr>
            <a:r>
              <a:rPr lang="en-US" sz="5000" b="1" spc="150">
                <a:solidFill>
                  <a:srgbClr val="FFFFFF"/>
                </a:solidFill>
                <a:latin typeface="Open Sans Ultra-Bold"/>
                <a:ea typeface="Open Sans Ultra-Bold"/>
                <a:cs typeface="Open Sans Ultra-Bold"/>
                <a:sym typeface="Open Sans Ultra-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486400" y="860991"/>
            <a:ext cx="7315200" cy="3976809"/>
          </a:xfrm>
          <a:custGeom>
            <a:avLst/>
            <a:gdLst/>
            <a:ahLst/>
            <a:cxnLst/>
            <a:rect l="l" t="t" r="r" b="b"/>
            <a:pathLst>
              <a:path w="7315200" h="3976809">
                <a:moveTo>
                  <a:pt x="0" y="0"/>
                </a:moveTo>
                <a:lnTo>
                  <a:pt x="7315200" y="0"/>
                </a:lnTo>
                <a:lnTo>
                  <a:pt x="7315200" y="3976809"/>
                </a:lnTo>
                <a:lnTo>
                  <a:pt x="0" y="3976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75316" y="617220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60948" y="4290067"/>
            <a:ext cx="15766104" cy="1840721"/>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Preprocessing Data</a:t>
            </a:r>
          </a:p>
        </p:txBody>
      </p:sp>
      <p:sp>
        <p:nvSpPr>
          <p:cNvPr id="5" name="TextBox 5"/>
          <p:cNvSpPr txBox="1"/>
          <p:nvPr/>
        </p:nvSpPr>
        <p:spPr>
          <a:xfrm>
            <a:off x="1260948" y="2649371"/>
            <a:ext cx="15766104" cy="1840721"/>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1.</a:t>
            </a:r>
          </a:p>
        </p:txBody>
      </p:sp>
      <p:sp>
        <p:nvSpPr>
          <p:cNvPr id="6" name="Freeform 6"/>
          <p:cNvSpPr/>
          <p:nvPr/>
        </p:nvSpPr>
        <p:spPr>
          <a:xfrm rot="-4326387">
            <a:off x="647841" y="6031164"/>
            <a:ext cx="6254736" cy="10584938"/>
          </a:xfrm>
          <a:custGeom>
            <a:avLst/>
            <a:gdLst/>
            <a:ahLst/>
            <a:cxnLst/>
            <a:rect l="l" t="t" r="r" b="b"/>
            <a:pathLst>
              <a:path w="6254736" h="10584938">
                <a:moveTo>
                  <a:pt x="0" y="0"/>
                </a:moveTo>
                <a:lnTo>
                  <a:pt x="6254736" y="0"/>
                </a:lnTo>
                <a:lnTo>
                  <a:pt x="6254736" y="10584938"/>
                </a:lnTo>
                <a:lnTo>
                  <a:pt x="0" y="1058493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6992635">
            <a:off x="10506702" y="-7268865"/>
            <a:ext cx="7977682" cy="13500693"/>
          </a:xfrm>
          <a:custGeom>
            <a:avLst/>
            <a:gdLst/>
            <a:ahLst/>
            <a:cxnLst/>
            <a:rect l="l" t="t" r="r" b="b"/>
            <a:pathLst>
              <a:path w="7977682" h="13500693">
                <a:moveTo>
                  <a:pt x="0" y="0"/>
                </a:moveTo>
                <a:lnTo>
                  <a:pt x="7977682" y="0"/>
                </a:lnTo>
                <a:lnTo>
                  <a:pt x="7977682" y="13500693"/>
                </a:lnTo>
                <a:lnTo>
                  <a:pt x="0" y="135006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547398" y="2036914"/>
            <a:ext cx="5165070" cy="6847827"/>
            <a:chOff x="0" y="0"/>
            <a:chExt cx="1281254" cy="1698681"/>
          </a:xfrm>
        </p:grpSpPr>
        <p:sp>
          <p:nvSpPr>
            <p:cNvPr id="3" name="Freeform 3"/>
            <p:cNvSpPr/>
            <p:nvPr/>
          </p:nvSpPr>
          <p:spPr>
            <a:xfrm>
              <a:off x="0" y="0"/>
              <a:ext cx="1281254" cy="1698681"/>
            </a:xfrm>
            <a:custGeom>
              <a:avLst/>
              <a:gdLst/>
              <a:ahLst/>
              <a:cxnLst/>
              <a:rect l="l" t="t" r="r" b="b"/>
              <a:pathLst>
                <a:path w="1281254" h="1698681">
                  <a:moveTo>
                    <a:pt x="46466" y="0"/>
                  </a:moveTo>
                  <a:lnTo>
                    <a:pt x="1234789" y="0"/>
                  </a:lnTo>
                  <a:cubicBezTo>
                    <a:pt x="1260451" y="0"/>
                    <a:pt x="1281254" y="20803"/>
                    <a:pt x="1281254" y="46466"/>
                  </a:cubicBezTo>
                  <a:lnTo>
                    <a:pt x="1281254" y="1652215"/>
                  </a:lnTo>
                  <a:cubicBezTo>
                    <a:pt x="1281254" y="1664539"/>
                    <a:pt x="1276359" y="1676358"/>
                    <a:pt x="1267645" y="1685072"/>
                  </a:cubicBezTo>
                  <a:cubicBezTo>
                    <a:pt x="1258931" y="1693786"/>
                    <a:pt x="1247112" y="1698681"/>
                    <a:pt x="1234789" y="1698681"/>
                  </a:cubicBezTo>
                  <a:lnTo>
                    <a:pt x="46466" y="1698681"/>
                  </a:lnTo>
                  <a:cubicBezTo>
                    <a:pt x="20803" y="1698681"/>
                    <a:pt x="0" y="1677878"/>
                    <a:pt x="0" y="1652215"/>
                  </a:cubicBezTo>
                  <a:lnTo>
                    <a:pt x="0" y="46466"/>
                  </a:lnTo>
                  <a:cubicBezTo>
                    <a:pt x="0" y="34142"/>
                    <a:pt x="4895" y="22324"/>
                    <a:pt x="13610" y="13610"/>
                  </a:cubicBezTo>
                  <a:cubicBezTo>
                    <a:pt x="22324" y="4895"/>
                    <a:pt x="34142" y="0"/>
                    <a:pt x="46466" y="0"/>
                  </a:cubicBezTo>
                  <a:close/>
                </a:path>
              </a:pathLst>
            </a:custGeom>
            <a:solidFill>
              <a:srgbClr val="03A9F4"/>
            </a:solidFill>
          </p:spPr>
        </p:sp>
        <p:sp>
          <p:nvSpPr>
            <p:cNvPr id="4" name="TextBox 4"/>
            <p:cNvSpPr txBox="1"/>
            <p:nvPr/>
          </p:nvSpPr>
          <p:spPr>
            <a:xfrm>
              <a:off x="0" y="-38100"/>
              <a:ext cx="1281254" cy="1736781"/>
            </a:xfrm>
            <a:prstGeom prst="rect">
              <a:avLst/>
            </a:prstGeom>
          </p:spPr>
          <p:txBody>
            <a:bodyPr lIns="50800" tIns="50800" rIns="50800" bIns="50800" rtlCol="0" anchor="ctr"/>
            <a:lstStyle/>
            <a:p>
              <a:pPr algn="ctr">
                <a:lnSpc>
                  <a:spcPts val="3145"/>
                </a:lnSpc>
              </a:pPr>
              <a:endParaRPr/>
            </a:p>
          </p:txBody>
        </p:sp>
      </p:grpSp>
      <p:sp>
        <p:nvSpPr>
          <p:cNvPr id="5" name="Freeform 5"/>
          <p:cNvSpPr/>
          <p:nvPr/>
        </p:nvSpPr>
        <p:spPr>
          <a:xfrm rot="6992635">
            <a:off x="10506702" y="-7268865"/>
            <a:ext cx="7977682" cy="13500693"/>
          </a:xfrm>
          <a:custGeom>
            <a:avLst/>
            <a:gdLst/>
            <a:ahLst/>
            <a:cxnLst/>
            <a:rect l="l" t="t" r="r" b="b"/>
            <a:pathLst>
              <a:path w="7977682" h="13500693">
                <a:moveTo>
                  <a:pt x="0" y="0"/>
                </a:moveTo>
                <a:lnTo>
                  <a:pt x="7977682" y="0"/>
                </a:lnTo>
                <a:lnTo>
                  <a:pt x="7977682" y="13500693"/>
                </a:lnTo>
                <a:lnTo>
                  <a:pt x="0" y="135006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rot="-4326387">
            <a:off x="647841" y="6031164"/>
            <a:ext cx="6254736" cy="10584938"/>
          </a:xfrm>
          <a:custGeom>
            <a:avLst/>
            <a:gdLst/>
            <a:ahLst/>
            <a:cxnLst/>
            <a:rect l="l" t="t" r="r" b="b"/>
            <a:pathLst>
              <a:path w="6254736" h="10584938">
                <a:moveTo>
                  <a:pt x="0" y="0"/>
                </a:moveTo>
                <a:lnTo>
                  <a:pt x="6254736" y="0"/>
                </a:lnTo>
                <a:lnTo>
                  <a:pt x="6254736" y="10584938"/>
                </a:lnTo>
                <a:lnTo>
                  <a:pt x="0" y="105849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1028700" y="2036914"/>
            <a:ext cx="5165070" cy="6847827"/>
            <a:chOff x="0" y="0"/>
            <a:chExt cx="1281254" cy="1698681"/>
          </a:xfrm>
        </p:grpSpPr>
        <p:sp>
          <p:nvSpPr>
            <p:cNvPr id="8" name="Freeform 8"/>
            <p:cNvSpPr/>
            <p:nvPr/>
          </p:nvSpPr>
          <p:spPr>
            <a:xfrm>
              <a:off x="0" y="0"/>
              <a:ext cx="1281254" cy="1698681"/>
            </a:xfrm>
            <a:custGeom>
              <a:avLst/>
              <a:gdLst/>
              <a:ahLst/>
              <a:cxnLst/>
              <a:rect l="l" t="t" r="r" b="b"/>
              <a:pathLst>
                <a:path w="1281254" h="1698681">
                  <a:moveTo>
                    <a:pt x="46466" y="0"/>
                  </a:moveTo>
                  <a:lnTo>
                    <a:pt x="1234789" y="0"/>
                  </a:lnTo>
                  <a:cubicBezTo>
                    <a:pt x="1260451" y="0"/>
                    <a:pt x="1281254" y="20803"/>
                    <a:pt x="1281254" y="46466"/>
                  </a:cubicBezTo>
                  <a:lnTo>
                    <a:pt x="1281254" y="1652215"/>
                  </a:lnTo>
                  <a:cubicBezTo>
                    <a:pt x="1281254" y="1664539"/>
                    <a:pt x="1276359" y="1676358"/>
                    <a:pt x="1267645" y="1685072"/>
                  </a:cubicBezTo>
                  <a:cubicBezTo>
                    <a:pt x="1258931" y="1693786"/>
                    <a:pt x="1247112" y="1698681"/>
                    <a:pt x="1234789" y="1698681"/>
                  </a:cubicBezTo>
                  <a:lnTo>
                    <a:pt x="46466" y="1698681"/>
                  </a:lnTo>
                  <a:cubicBezTo>
                    <a:pt x="20803" y="1698681"/>
                    <a:pt x="0" y="1677878"/>
                    <a:pt x="0" y="1652215"/>
                  </a:cubicBezTo>
                  <a:lnTo>
                    <a:pt x="0" y="46466"/>
                  </a:lnTo>
                  <a:cubicBezTo>
                    <a:pt x="0" y="34142"/>
                    <a:pt x="4895" y="22324"/>
                    <a:pt x="13610" y="13610"/>
                  </a:cubicBezTo>
                  <a:cubicBezTo>
                    <a:pt x="22324" y="4895"/>
                    <a:pt x="34142" y="0"/>
                    <a:pt x="46466" y="0"/>
                  </a:cubicBezTo>
                  <a:close/>
                </a:path>
              </a:pathLst>
            </a:custGeom>
            <a:solidFill>
              <a:srgbClr val="03A9F4"/>
            </a:solidFill>
          </p:spPr>
        </p:sp>
        <p:sp>
          <p:nvSpPr>
            <p:cNvPr id="9" name="TextBox 9"/>
            <p:cNvSpPr txBox="1"/>
            <p:nvPr/>
          </p:nvSpPr>
          <p:spPr>
            <a:xfrm>
              <a:off x="0" y="-38100"/>
              <a:ext cx="1281254" cy="1736781"/>
            </a:xfrm>
            <a:prstGeom prst="rect">
              <a:avLst/>
            </a:prstGeom>
          </p:spPr>
          <p:txBody>
            <a:bodyPr lIns="50800" tIns="50800" rIns="50800" bIns="50800" rtlCol="0" anchor="ctr"/>
            <a:lstStyle/>
            <a:p>
              <a:pPr algn="ctr">
                <a:lnSpc>
                  <a:spcPts val="3145"/>
                </a:lnSpc>
              </a:pPr>
              <a:endParaRPr/>
            </a:p>
          </p:txBody>
        </p:sp>
      </p:grpSp>
      <p:sp>
        <p:nvSpPr>
          <p:cNvPr id="10" name="Freeform 10"/>
          <p:cNvSpPr/>
          <p:nvPr/>
        </p:nvSpPr>
        <p:spPr>
          <a:xfrm rot="-2838518">
            <a:off x="17390756" y="-469299"/>
            <a:ext cx="1794488" cy="2407240"/>
          </a:xfrm>
          <a:custGeom>
            <a:avLst/>
            <a:gdLst/>
            <a:ahLst/>
            <a:cxnLst/>
            <a:rect l="l" t="t" r="r" b="b"/>
            <a:pathLst>
              <a:path w="1794488" h="2407240">
                <a:moveTo>
                  <a:pt x="0" y="0"/>
                </a:moveTo>
                <a:lnTo>
                  <a:pt x="1794488" y="0"/>
                </a:lnTo>
                <a:lnTo>
                  <a:pt x="1794488" y="2407240"/>
                </a:lnTo>
                <a:lnTo>
                  <a:pt x="0" y="24072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1" name="Freeform 11"/>
          <p:cNvSpPr/>
          <p:nvPr/>
        </p:nvSpPr>
        <p:spPr>
          <a:xfrm rot="-1353985">
            <a:off x="16980780" y="3335862"/>
            <a:ext cx="2798991" cy="2961895"/>
          </a:xfrm>
          <a:custGeom>
            <a:avLst/>
            <a:gdLst/>
            <a:ahLst/>
            <a:cxnLst/>
            <a:rect l="l" t="t" r="r" b="b"/>
            <a:pathLst>
              <a:path w="2798991" h="2961895">
                <a:moveTo>
                  <a:pt x="0" y="0"/>
                </a:moveTo>
                <a:lnTo>
                  <a:pt x="2798991" y="0"/>
                </a:lnTo>
                <a:lnTo>
                  <a:pt x="2798991" y="2961895"/>
                </a:lnTo>
                <a:lnTo>
                  <a:pt x="0" y="29618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2" name="Freeform 12"/>
          <p:cNvSpPr/>
          <p:nvPr/>
        </p:nvSpPr>
        <p:spPr>
          <a:xfrm>
            <a:off x="1377897" y="3181696"/>
            <a:ext cx="4371270" cy="5472666"/>
          </a:xfrm>
          <a:custGeom>
            <a:avLst/>
            <a:gdLst/>
            <a:ahLst/>
            <a:cxnLst/>
            <a:rect l="l" t="t" r="r" b="b"/>
            <a:pathLst>
              <a:path w="4371270" h="5472666">
                <a:moveTo>
                  <a:pt x="0" y="0"/>
                </a:moveTo>
                <a:lnTo>
                  <a:pt x="4371269" y="0"/>
                </a:lnTo>
                <a:lnTo>
                  <a:pt x="4371269" y="5472666"/>
                </a:lnTo>
                <a:lnTo>
                  <a:pt x="0" y="5472666"/>
                </a:lnTo>
                <a:lnTo>
                  <a:pt x="0" y="0"/>
                </a:lnTo>
                <a:close/>
              </a:path>
            </a:pathLst>
          </a:custGeom>
          <a:blipFill>
            <a:blip r:embed="rId8"/>
            <a:stretch>
              <a:fillRect t="-30023" r="-2182"/>
            </a:stretch>
          </a:blipFill>
        </p:spPr>
      </p:sp>
      <p:grpSp>
        <p:nvGrpSpPr>
          <p:cNvPr id="13" name="Group 13"/>
          <p:cNvGrpSpPr/>
          <p:nvPr/>
        </p:nvGrpSpPr>
        <p:grpSpPr>
          <a:xfrm>
            <a:off x="6537589" y="2531857"/>
            <a:ext cx="4665991" cy="5953840"/>
            <a:chOff x="0" y="0"/>
            <a:chExt cx="1157452" cy="1476918"/>
          </a:xfrm>
        </p:grpSpPr>
        <p:sp>
          <p:nvSpPr>
            <p:cNvPr id="14" name="Freeform 14"/>
            <p:cNvSpPr/>
            <p:nvPr/>
          </p:nvSpPr>
          <p:spPr>
            <a:xfrm>
              <a:off x="0" y="0"/>
              <a:ext cx="1157452" cy="1476918"/>
            </a:xfrm>
            <a:custGeom>
              <a:avLst/>
              <a:gdLst/>
              <a:ahLst/>
              <a:cxnLst/>
              <a:rect l="l" t="t" r="r" b="b"/>
              <a:pathLst>
                <a:path w="1157452" h="1476918">
                  <a:moveTo>
                    <a:pt x="51436" y="0"/>
                  </a:moveTo>
                  <a:lnTo>
                    <a:pt x="1106016" y="0"/>
                  </a:lnTo>
                  <a:cubicBezTo>
                    <a:pt x="1119658" y="0"/>
                    <a:pt x="1132741" y="5419"/>
                    <a:pt x="1142387" y="15065"/>
                  </a:cubicBezTo>
                  <a:cubicBezTo>
                    <a:pt x="1152033" y="24711"/>
                    <a:pt x="1157452" y="37794"/>
                    <a:pt x="1157452" y="51436"/>
                  </a:cubicBezTo>
                  <a:lnTo>
                    <a:pt x="1157452" y="1425482"/>
                  </a:lnTo>
                  <a:cubicBezTo>
                    <a:pt x="1157452" y="1439123"/>
                    <a:pt x="1152033" y="1452207"/>
                    <a:pt x="1142387" y="1461853"/>
                  </a:cubicBezTo>
                  <a:cubicBezTo>
                    <a:pt x="1132741" y="1471499"/>
                    <a:pt x="1119658" y="1476918"/>
                    <a:pt x="1106016" y="1476918"/>
                  </a:cubicBezTo>
                  <a:lnTo>
                    <a:pt x="51436" y="1476918"/>
                  </a:lnTo>
                  <a:cubicBezTo>
                    <a:pt x="37794" y="1476918"/>
                    <a:pt x="24711" y="1471499"/>
                    <a:pt x="15065" y="1461853"/>
                  </a:cubicBezTo>
                  <a:cubicBezTo>
                    <a:pt x="5419" y="1452207"/>
                    <a:pt x="0" y="1439123"/>
                    <a:pt x="0" y="1425482"/>
                  </a:cubicBezTo>
                  <a:lnTo>
                    <a:pt x="0" y="51436"/>
                  </a:lnTo>
                  <a:cubicBezTo>
                    <a:pt x="0" y="37794"/>
                    <a:pt x="5419" y="24711"/>
                    <a:pt x="15065" y="15065"/>
                  </a:cubicBezTo>
                  <a:cubicBezTo>
                    <a:pt x="24711" y="5419"/>
                    <a:pt x="37794" y="0"/>
                    <a:pt x="51436" y="0"/>
                  </a:cubicBezTo>
                  <a:close/>
                </a:path>
              </a:pathLst>
            </a:custGeom>
            <a:solidFill>
              <a:srgbClr val="FFFFFF"/>
            </a:solidFill>
          </p:spPr>
        </p:sp>
        <p:sp>
          <p:nvSpPr>
            <p:cNvPr id="15" name="TextBox 15"/>
            <p:cNvSpPr txBox="1"/>
            <p:nvPr/>
          </p:nvSpPr>
          <p:spPr>
            <a:xfrm>
              <a:off x="0" y="-38100"/>
              <a:ext cx="1157452" cy="1515018"/>
            </a:xfrm>
            <a:prstGeom prst="rect">
              <a:avLst/>
            </a:prstGeom>
          </p:spPr>
          <p:txBody>
            <a:bodyPr lIns="50800" tIns="50800" rIns="50800" bIns="50800" rtlCol="0" anchor="ctr"/>
            <a:lstStyle/>
            <a:p>
              <a:pPr algn="ctr">
                <a:lnSpc>
                  <a:spcPts val="3145"/>
                </a:lnSpc>
              </a:pPr>
              <a:endParaRPr/>
            </a:p>
          </p:txBody>
        </p:sp>
      </p:grpSp>
      <p:sp>
        <p:nvSpPr>
          <p:cNvPr id="16" name="Freeform 16"/>
          <p:cNvSpPr/>
          <p:nvPr/>
        </p:nvSpPr>
        <p:spPr>
          <a:xfrm>
            <a:off x="12265663" y="3084168"/>
            <a:ext cx="3728540" cy="5002265"/>
          </a:xfrm>
          <a:custGeom>
            <a:avLst/>
            <a:gdLst/>
            <a:ahLst/>
            <a:cxnLst/>
            <a:rect l="l" t="t" r="r" b="b"/>
            <a:pathLst>
              <a:path w="3728540" h="5002265">
                <a:moveTo>
                  <a:pt x="0" y="0"/>
                </a:moveTo>
                <a:lnTo>
                  <a:pt x="3728540" y="0"/>
                </a:lnTo>
                <a:lnTo>
                  <a:pt x="3728540" y="5002264"/>
                </a:lnTo>
                <a:lnTo>
                  <a:pt x="0" y="5002264"/>
                </a:lnTo>
                <a:lnTo>
                  <a:pt x="0" y="0"/>
                </a:lnTo>
                <a:close/>
              </a:path>
            </a:pathLst>
          </a:custGeom>
          <a:blipFill>
            <a:blip r:embed="rId9"/>
            <a:stretch>
              <a:fillRect/>
            </a:stretch>
          </a:blipFill>
        </p:spPr>
      </p:sp>
      <p:sp>
        <p:nvSpPr>
          <p:cNvPr id="17" name="TextBox 17"/>
          <p:cNvSpPr txBox="1"/>
          <p:nvPr/>
        </p:nvSpPr>
        <p:spPr>
          <a:xfrm>
            <a:off x="6674189" y="3427854"/>
            <a:ext cx="4024766" cy="5057843"/>
          </a:xfrm>
          <a:prstGeom prst="rect">
            <a:avLst/>
          </a:prstGeom>
        </p:spPr>
        <p:txBody>
          <a:bodyPr lIns="0" tIns="0" rIns="0" bIns="0" rtlCol="0" anchor="t">
            <a:spAutoFit/>
          </a:bodyPr>
          <a:lstStyle/>
          <a:p>
            <a:pPr marL="485199" lvl="1" indent="-242599" algn="l">
              <a:lnSpc>
                <a:spcPts val="3146"/>
              </a:lnSpc>
              <a:buAutoNum type="arabicPeriod"/>
            </a:pPr>
            <a:r>
              <a:rPr lang="en-US" sz="2247">
                <a:solidFill>
                  <a:srgbClr val="112548"/>
                </a:solidFill>
                <a:latin typeface="Open Sans"/>
                <a:ea typeface="Open Sans"/>
                <a:cs typeface="Open Sans"/>
                <a:sym typeface="Open Sans"/>
              </a:rPr>
              <a:t>Fill in the missing values in 'Age' Column with Median.</a:t>
            </a:r>
          </a:p>
          <a:p>
            <a:pPr marL="485199" lvl="1" indent="-242599" algn="l">
              <a:lnSpc>
                <a:spcPts val="3146"/>
              </a:lnSpc>
              <a:buAutoNum type="arabicPeriod"/>
            </a:pPr>
            <a:r>
              <a:rPr lang="en-US" sz="2247">
                <a:solidFill>
                  <a:srgbClr val="112548"/>
                </a:solidFill>
                <a:latin typeface="Open Sans"/>
                <a:ea typeface="Open Sans"/>
                <a:cs typeface="Open Sans"/>
                <a:sym typeface="Open Sans"/>
              </a:rPr>
              <a:t> Fill in the missing values in 'Embarked' Column with Mode</a:t>
            </a:r>
          </a:p>
          <a:p>
            <a:pPr marL="485199" lvl="1" indent="-242599" algn="l">
              <a:lnSpc>
                <a:spcPts val="3146"/>
              </a:lnSpc>
              <a:buAutoNum type="arabicPeriod"/>
            </a:pPr>
            <a:r>
              <a:rPr lang="en-US" sz="2247">
                <a:solidFill>
                  <a:srgbClr val="112548"/>
                </a:solidFill>
                <a:latin typeface="Open Sans"/>
                <a:ea typeface="Open Sans"/>
                <a:cs typeface="Open Sans"/>
                <a:sym typeface="Open Sans"/>
              </a:rPr>
              <a:t>Remove "Cabin" column because too many missing values.</a:t>
            </a:r>
          </a:p>
          <a:p>
            <a:pPr marL="485199" lvl="1" indent="-242599" algn="l">
              <a:lnSpc>
                <a:spcPts val="3146"/>
              </a:lnSpc>
              <a:buAutoNum type="arabicPeriod"/>
            </a:pPr>
            <a:r>
              <a:rPr lang="en-US" sz="2247">
                <a:solidFill>
                  <a:srgbClr val="112548"/>
                </a:solidFill>
                <a:latin typeface="Open Sans"/>
                <a:ea typeface="Open Sans"/>
                <a:cs typeface="Open Sans"/>
                <a:sym typeface="Open Sans"/>
              </a:rPr>
              <a:t>Remove "Name" and "Ticket" columns because it will not be used for analysis.</a:t>
            </a:r>
          </a:p>
          <a:p>
            <a:pPr algn="l">
              <a:lnSpc>
                <a:spcPts val="3146"/>
              </a:lnSpc>
            </a:pPr>
            <a:r>
              <a:rPr lang="en-US" sz="2247">
                <a:solidFill>
                  <a:srgbClr val="112548"/>
                </a:solidFill>
                <a:latin typeface="Open Sans"/>
                <a:ea typeface="Open Sans"/>
                <a:cs typeface="Open Sans"/>
                <a:sym typeface="Open Sans"/>
              </a:rPr>
              <a:t>.</a:t>
            </a:r>
          </a:p>
        </p:txBody>
      </p:sp>
      <p:sp>
        <p:nvSpPr>
          <p:cNvPr id="18" name="AutoShape 18"/>
          <p:cNvSpPr/>
          <p:nvPr/>
        </p:nvSpPr>
        <p:spPr>
          <a:xfrm>
            <a:off x="1482794" y="7542722"/>
            <a:ext cx="2953826" cy="19050"/>
          </a:xfrm>
          <a:prstGeom prst="line">
            <a:avLst/>
          </a:prstGeom>
          <a:ln w="38100" cap="flat">
            <a:solidFill>
              <a:srgbClr val="F04F2B"/>
            </a:solidFill>
            <a:prstDash val="solid"/>
            <a:headEnd type="none" w="sm" len="sm"/>
            <a:tailEnd type="none" w="sm" len="sm"/>
          </a:ln>
        </p:spPr>
      </p:sp>
      <p:sp>
        <p:nvSpPr>
          <p:cNvPr id="19" name="AutoShape 19"/>
          <p:cNvSpPr/>
          <p:nvPr/>
        </p:nvSpPr>
        <p:spPr>
          <a:xfrm>
            <a:off x="1482917" y="4749510"/>
            <a:ext cx="2953826" cy="19050"/>
          </a:xfrm>
          <a:prstGeom prst="line">
            <a:avLst/>
          </a:prstGeom>
          <a:ln w="38100" cap="flat">
            <a:solidFill>
              <a:srgbClr val="F04F2B"/>
            </a:solidFill>
            <a:prstDash val="solid"/>
            <a:headEnd type="none" w="sm" len="sm"/>
            <a:tailEnd type="none" w="sm" len="sm"/>
          </a:ln>
        </p:spPr>
      </p:sp>
      <p:sp>
        <p:nvSpPr>
          <p:cNvPr id="20" name="AutoShape 20"/>
          <p:cNvSpPr/>
          <p:nvPr/>
        </p:nvSpPr>
        <p:spPr>
          <a:xfrm>
            <a:off x="1483040" y="6740481"/>
            <a:ext cx="2953826" cy="19050"/>
          </a:xfrm>
          <a:prstGeom prst="line">
            <a:avLst/>
          </a:prstGeom>
          <a:ln w="38100" cap="flat">
            <a:solidFill>
              <a:srgbClr val="F04F2B"/>
            </a:solidFill>
            <a:prstDash val="solid"/>
            <a:headEnd type="none" w="sm" len="sm"/>
            <a:tailEnd type="none" w="sm" len="sm"/>
          </a:ln>
        </p:spPr>
      </p:sp>
      <p:grpSp>
        <p:nvGrpSpPr>
          <p:cNvPr id="21" name="Group 21"/>
          <p:cNvGrpSpPr/>
          <p:nvPr/>
        </p:nvGrpSpPr>
        <p:grpSpPr>
          <a:xfrm>
            <a:off x="3803784" y="5279670"/>
            <a:ext cx="862331" cy="467791"/>
            <a:chOff x="0" y="0"/>
            <a:chExt cx="227116" cy="123204"/>
          </a:xfrm>
        </p:grpSpPr>
        <p:sp>
          <p:nvSpPr>
            <p:cNvPr id="22" name="Freeform 22"/>
            <p:cNvSpPr/>
            <p:nvPr/>
          </p:nvSpPr>
          <p:spPr>
            <a:xfrm>
              <a:off x="0" y="0"/>
              <a:ext cx="227116" cy="123204"/>
            </a:xfrm>
            <a:custGeom>
              <a:avLst/>
              <a:gdLst/>
              <a:ahLst/>
              <a:cxnLst/>
              <a:rect l="l" t="t" r="r" b="b"/>
              <a:pathLst>
                <a:path w="227116" h="123204">
                  <a:moveTo>
                    <a:pt x="0" y="0"/>
                  </a:moveTo>
                  <a:lnTo>
                    <a:pt x="227116" y="0"/>
                  </a:lnTo>
                  <a:lnTo>
                    <a:pt x="227116" y="123204"/>
                  </a:lnTo>
                  <a:lnTo>
                    <a:pt x="0" y="123204"/>
                  </a:lnTo>
                  <a:close/>
                </a:path>
              </a:pathLst>
            </a:custGeom>
            <a:solidFill>
              <a:srgbClr val="000000">
                <a:alpha val="0"/>
              </a:srgbClr>
            </a:solidFill>
            <a:ln w="38100" cap="sq">
              <a:solidFill>
                <a:srgbClr val="F9BF7A"/>
              </a:solidFill>
              <a:prstDash val="solid"/>
              <a:miter/>
            </a:ln>
          </p:spPr>
        </p:sp>
        <p:sp>
          <p:nvSpPr>
            <p:cNvPr id="23" name="TextBox 23"/>
            <p:cNvSpPr txBox="1"/>
            <p:nvPr/>
          </p:nvSpPr>
          <p:spPr>
            <a:xfrm>
              <a:off x="0" y="-38100"/>
              <a:ext cx="227116" cy="161304"/>
            </a:xfrm>
            <a:prstGeom prst="rect">
              <a:avLst/>
            </a:prstGeom>
          </p:spPr>
          <p:txBody>
            <a:bodyPr lIns="50800" tIns="50800" rIns="50800" bIns="50800" rtlCol="0" anchor="ctr"/>
            <a:lstStyle/>
            <a:p>
              <a:pPr algn="ctr">
                <a:lnSpc>
                  <a:spcPts val="3145"/>
                </a:lnSpc>
              </a:pPr>
              <a:endParaRPr/>
            </a:p>
          </p:txBody>
        </p:sp>
      </p:grpSp>
      <p:sp>
        <p:nvSpPr>
          <p:cNvPr id="24" name="TextBox 24"/>
          <p:cNvSpPr txBox="1"/>
          <p:nvPr/>
        </p:nvSpPr>
        <p:spPr>
          <a:xfrm>
            <a:off x="821482" y="2133723"/>
            <a:ext cx="5579506" cy="720066"/>
          </a:xfrm>
          <a:prstGeom prst="rect">
            <a:avLst/>
          </a:prstGeom>
        </p:spPr>
        <p:txBody>
          <a:bodyPr lIns="0" tIns="0" rIns="0" bIns="0" rtlCol="0" anchor="t">
            <a:spAutoFit/>
          </a:bodyPr>
          <a:lstStyle/>
          <a:p>
            <a:pPr marL="0" lvl="0" indent="0" algn="ctr">
              <a:lnSpc>
                <a:spcPts val="5986"/>
              </a:lnSpc>
              <a:spcBef>
                <a:spcPct val="0"/>
              </a:spcBef>
            </a:pPr>
            <a:r>
              <a:rPr lang="en-US" sz="4275" b="1" spc="128">
                <a:solidFill>
                  <a:srgbClr val="FFFFFF"/>
                </a:solidFill>
                <a:latin typeface="Open Sans Bold"/>
                <a:ea typeface="Open Sans Bold"/>
                <a:cs typeface="Open Sans Bold"/>
                <a:sym typeface="Open Sans Bold"/>
              </a:rPr>
              <a:t>Before</a:t>
            </a:r>
          </a:p>
        </p:txBody>
      </p:sp>
      <p:sp>
        <p:nvSpPr>
          <p:cNvPr id="25" name="TextBox 25"/>
          <p:cNvSpPr txBox="1"/>
          <p:nvPr/>
        </p:nvSpPr>
        <p:spPr>
          <a:xfrm>
            <a:off x="11340180" y="2133723"/>
            <a:ext cx="5579506" cy="720066"/>
          </a:xfrm>
          <a:prstGeom prst="rect">
            <a:avLst/>
          </a:prstGeom>
        </p:spPr>
        <p:txBody>
          <a:bodyPr lIns="0" tIns="0" rIns="0" bIns="0" rtlCol="0" anchor="t">
            <a:spAutoFit/>
          </a:bodyPr>
          <a:lstStyle/>
          <a:p>
            <a:pPr marL="0" lvl="0" indent="0" algn="ctr">
              <a:lnSpc>
                <a:spcPts val="5986"/>
              </a:lnSpc>
              <a:spcBef>
                <a:spcPct val="0"/>
              </a:spcBef>
            </a:pPr>
            <a:r>
              <a:rPr lang="en-US" sz="4275" b="1" spc="128">
                <a:solidFill>
                  <a:srgbClr val="FFFFFF"/>
                </a:solidFill>
                <a:latin typeface="Open Sans Bold"/>
                <a:ea typeface="Open Sans Bold"/>
                <a:cs typeface="Open Sans Bold"/>
                <a:sym typeface="Open Sans Bold"/>
              </a:rPr>
              <a:t>After</a:t>
            </a:r>
          </a:p>
        </p:txBody>
      </p:sp>
      <p:sp>
        <p:nvSpPr>
          <p:cNvPr id="26" name="TextBox 26"/>
          <p:cNvSpPr txBox="1"/>
          <p:nvPr/>
        </p:nvSpPr>
        <p:spPr>
          <a:xfrm>
            <a:off x="5292420" y="707248"/>
            <a:ext cx="6788305" cy="720066"/>
          </a:xfrm>
          <a:prstGeom prst="rect">
            <a:avLst/>
          </a:prstGeom>
        </p:spPr>
        <p:txBody>
          <a:bodyPr lIns="0" tIns="0" rIns="0" bIns="0" rtlCol="0" anchor="t">
            <a:spAutoFit/>
          </a:bodyPr>
          <a:lstStyle/>
          <a:p>
            <a:pPr marL="0" lvl="0" indent="0" algn="ctr">
              <a:lnSpc>
                <a:spcPts val="5986"/>
              </a:lnSpc>
              <a:spcBef>
                <a:spcPct val="0"/>
              </a:spcBef>
            </a:pPr>
            <a:r>
              <a:rPr lang="en-US" sz="4275" b="1" spc="128">
                <a:solidFill>
                  <a:srgbClr val="FFFFFF"/>
                </a:solidFill>
                <a:latin typeface="Open Sans Bold"/>
                <a:ea typeface="Open Sans Bold"/>
                <a:cs typeface="Open Sans Bold"/>
                <a:sym typeface="Open Sans Bold"/>
              </a:rPr>
              <a:t>Check Missing Values</a:t>
            </a:r>
          </a:p>
        </p:txBody>
      </p:sp>
      <p:grpSp>
        <p:nvGrpSpPr>
          <p:cNvPr id="27" name="Group 27"/>
          <p:cNvGrpSpPr/>
          <p:nvPr/>
        </p:nvGrpSpPr>
        <p:grpSpPr>
          <a:xfrm>
            <a:off x="3803784" y="7704647"/>
            <a:ext cx="862331" cy="467791"/>
            <a:chOff x="0" y="0"/>
            <a:chExt cx="227116" cy="123204"/>
          </a:xfrm>
        </p:grpSpPr>
        <p:sp>
          <p:nvSpPr>
            <p:cNvPr id="28" name="Freeform 28"/>
            <p:cNvSpPr/>
            <p:nvPr/>
          </p:nvSpPr>
          <p:spPr>
            <a:xfrm>
              <a:off x="0" y="0"/>
              <a:ext cx="227116" cy="123204"/>
            </a:xfrm>
            <a:custGeom>
              <a:avLst/>
              <a:gdLst/>
              <a:ahLst/>
              <a:cxnLst/>
              <a:rect l="l" t="t" r="r" b="b"/>
              <a:pathLst>
                <a:path w="227116" h="123204">
                  <a:moveTo>
                    <a:pt x="0" y="0"/>
                  </a:moveTo>
                  <a:lnTo>
                    <a:pt x="227116" y="0"/>
                  </a:lnTo>
                  <a:lnTo>
                    <a:pt x="227116" y="123204"/>
                  </a:lnTo>
                  <a:lnTo>
                    <a:pt x="0" y="123204"/>
                  </a:lnTo>
                  <a:close/>
                </a:path>
              </a:pathLst>
            </a:custGeom>
            <a:solidFill>
              <a:srgbClr val="000000">
                <a:alpha val="0"/>
              </a:srgbClr>
            </a:solidFill>
            <a:ln w="38100" cap="sq">
              <a:solidFill>
                <a:srgbClr val="F9BF7A"/>
              </a:solidFill>
              <a:prstDash val="solid"/>
              <a:miter/>
            </a:ln>
          </p:spPr>
        </p:sp>
        <p:sp>
          <p:nvSpPr>
            <p:cNvPr id="29" name="TextBox 29"/>
            <p:cNvSpPr txBox="1"/>
            <p:nvPr/>
          </p:nvSpPr>
          <p:spPr>
            <a:xfrm>
              <a:off x="0" y="-38100"/>
              <a:ext cx="227116" cy="161304"/>
            </a:xfrm>
            <a:prstGeom prst="rect">
              <a:avLst/>
            </a:prstGeom>
          </p:spPr>
          <p:txBody>
            <a:bodyPr lIns="50800" tIns="50800" rIns="50800" bIns="50800" rtlCol="0" anchor="ctr"/>
            <a:lstStyle/>
            <a:p>
              <a:pPr algn="ctr">
                <a:lnSpc>
                  <a:spcPts val="3145"/>
                </a:lnSpc>
              </a:pPr>
              <a:endParaRPr/>
            </a:p>
          </p:txBody>
        </p:sp>
      </p:grpSp>
      <p:sp>
        <p:nvSpPr>
          <p:cNvPr id="30" name="TextBox 30"/>
          <p:cNvSpPr txBox="1"/>
          <p:nvPr/>
        </p:nvSpPr>
        <p:spPr>
          <a:xfrm>
            <a:off x="5967892" y="2514055"/>
            <a:ext cx="5579506" cy="720066"/>
          </a:xfrm>
          <a:prstGeom prst="rect">
            <a:avLst/>
          </a:prstGeom>
        </p:spPr>
        <p:txBody>
          <a:bodyPr lIns="0" tIns="0" rIns="0" bIns="0" rtlCol="0" anchor="t">
            <a:spAutoFit/>
          </a:bodyPr>
          <a:lstStyle/>
          <a:p>
            <a:pPr marL="0" lvl="0" indent="0" algn="ctr">
              <a:lnSpc>
                <a:spcPts val="5986"/>
              </a:lnSpc>
              <a:spcBef>
                <a:spcPct val="0"/>
              </a:spcBef>
            </a:pPr>
            <a:r>
              <a:rPr lang="en-US" sz="4275" b="1" spc="128">
                <a:solidFill>
                  <a:srgbClr val="022090"/>
                </a:solidFill>
                <a:latin typeface="Open Sans Bold"/>
                <a:ea typeface="Open Sans Bold"/>
                <a:cs typeface="Open Sans Bold"/>
                <a:sym typeface="Open Sans Bold"/>
              </a:rPr>
              <a:t>Steps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663932" y="6014941"/>
            <a:ext cx="5555379" cy="5090116"/>
          </a:xfrm>
          <a:custGeom>
            <a:avLst/>
            <a:gdLst/>
            <a:ahLst/>
            <a:cxnLst/>
            <a:rect l="l" t="t" r="r" b="b"/>
            <a:pathLst>
              <a:path w="5555379" h="5090116">
                <a:moveTo>
                  <a:pt x="0" y="0"/>
                </a:moveTo>
                <a:lnTo>
                  <a:pt x="5555379" y="0"/>
                </a:lnTo>
                <a:lnTo>
                  <a:pt x="5555379" y="5090116"/>
                </a:lnTo>
                <a:lnTo>
                  <a:pt x="0" y="5090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8616208" y="6321149"/>
            <a:ext cx="19882254" cy="5874302"/>
            <a:chOff x="0" y="0"/>
            <a:chExt cx="26509672" cy="7832403"/>
          </a:xfrm>
        </p:grpSpPr>
        <p:sp>
          <p:nvSpPr>
            <p:cNvPr id="4" name="Freeform 4"/>
            <p:cNvSpPr/>
            <p:nvPr/>
          </p:nvSpPr>
          <p:spPr>
            <a:xfrm rot="5400000">
              <a:off x="2711216"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5966052" y="-2711216"/>
              <a:ext cx="7832403" cy="13254836"/>
            </a:xfrm>
            <a:custGeom>
              <a:avLst/>
              <a:gdLst/>
              <a:ahLst/>
              <a:cxnLst/>
              <a:rect l="l" t="t" r="r" b="b"/>
              <a:pathLst>
                <a:path w="7832403" h="13254836">
                  <a:moveTo>
                    <a:pt x="0" y="0"/>
                  </a:moveTo>
                  <a:lnTo>
                    <a:pt x="7832403" y="0"/>
                  </a:lnTo>
                  <a:lnTo>
                    <a:pt x="7832403" y="13254835"/>
                  </a:lnTo>
                  <a:lnTo>
                    <a:pt x="0" y="1325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6" name="Freeform 6"/>
          <p:cNvSpPr/>
          <p:nvPr/>
        </p:nvSpPr>
        <p:spPr>
          <a:xfrm>
            <a:off x="1531269" y="8559999"/>
            <a:ext cx="3647409" cy="2999994"/>
          </a:xfrm>
          <a:custGeom>
            <a:avLst/>
            <a:gdLst/>
            <a:ahLst/>
            <a:cxnLst/>
            <a:rect l="l" t="t" r="r" b="b"/>
            <a:pathLst>
              <a:path w="3647409" h="2999994">
                <a:moveTo>
                  <a:pt x="0" y="0"/>
                </a:moveTo>
                <a:lnTo>
                  <a:pt x="3647409" y="0"/>
                </a:lnTo>
                <a:lnTo>
                  <a:pt x="3647409" y="2999994"/>
                </a:lnTo>
                <a:lnTo>
                  <a:pt x="0" y="29999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1127099">
            <a:off x="15269130" y="455296"/>
            <a:ext cx="3980339" cy="6967771"/>
          </a:xfrm>
          <a:custGeom>
            <a:avLst/>
            <a:gdLst/>
            <a:ahLst/>
            <a:cxnLst/>
            <a:rect l="l" t="t" r="r" b="b"/>
            <a:pathLst>
              <a:path w="3980339" h="6967771">
                <a:moveTo>
                  <a:pt x="0" y="0"/>
                </a:moveTo>
                <a:lnTo>
                  <a:pt x="3980340" y="0"/>
                </a:lnTo>
                <a:lnTo>
                  <a:pt x="3980340" y="6967771"/>
                </a:lnTo>
                <a:lnTo>
                  <a:pt x="0" y="6967771"/>
                </a:lnTo>
                <a:lnTo>
                  <a:pt x="0" y="0"/>
                </a:lnTo>
                <a:close/>
              </a:path>
            </a:pathLst>
          </a:custGeom>
          <a:blipFill>
            <a:blip r:embed="rId8">
              <a:alphaModFix amt="18000"/>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rot="1106092">
            <a:off x="6334091" y="8046798"/>
            <a:ext cx="1248951" cy="1131862"/>
          </a:xfrm>
          <a:custGeom>
            <a:avLst/>
            <a:gdLst/>
            <a:ahLst/>
            <a:cxnLst/>
            <a:rect l="l" t="t" r="r" b="b"/>
            <a:pathLst>
              <a:path w="1248951" h="1131862">
                <a:moveTo>
                  <a:pt x="0" y="0"/>
                </a:moveTo>
                <a:lnTo>
                  <a:pt x="1248951" y="0"/>
                </a:lnTo>
                <a:lnTo>
                  <a:pt x="1248951" y="1131861"/>
                </a:lnTo>
                <a:lnTo>
                  <a:pt x="0" y="11318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0675250" y="7506010"/>
            <a:ext cx="2691107" cy="2213436"/>
          </a:xfrm>
          <a:custGeom>
            <a:avLst/>
            <a:gdLst/>
            <a:ahLst/>
            <a:cxnLst/>
            <a:rect l="l" t="t" r="r" b="b"/>
            <a:pathLst>
              <a:path w="2691107" h="2213436">
                <a:moveTo>
                  <a:pt x="0" y="0"/>
                </a:moveTo>
                <a:lnTo>
                  <a:pt x="2691107" y="0"/>
                </a:lnTo>
                <a:lnTo>
                  <a:pt x="2691107" y="2213436"/>
                </a:lnTo>
                <a:lnTo>
                  <a:pt x="0" y="2213436"/>
                </a:lnTo>
                <a:lnTo>
                  <a:pt x="0" y="0"/>
                </a:lnTo>
                <a:close/>
              </a:path>
            </a:pathLst>
          </a:custGeom>
          <a:blipFill>
            <a:blip r:embed="rId12">
              <a:alphaModFix amt="34000"/>
              <a:extLst>
                <a:ext uri="{96DAC541-7B7A-43D3-8B79-37D633B846F1}">
                  <asvg:svgBlip xmlns:asvg="http://schemas.microsoft.com/office/drawing/2016/SVG/main" r:embed="rId13"/>
                </a:ext>
              </a:extLst>
            </a:blip>
            <a:stretch>
              <a:fillRect/>
            </a:stretch>
          </a:blipFill>
          <a:ln cap="sq">
            <a:noFill/>
            <a:prstDash val="solid"/>
            <a:miter/>
          </a:ln>
        </p:spPr>
      </p:sp>
      <p:sp>
        <p:nvSpPr>
          <p:cNvPr id="10" name="Freeform 10"/>
          <p:cNvSpPr/>
          <p:nvPr/>
        </p:nvSpPr>
        <p:spPr>
          <a:xfrm rot="2119493">
            <a:off x="-705441" y="8247823"/>
            <a:ext cx="2533545" cy="3943261"/>
          </a:xfrm>
          <a:custGeom>
            <a:avLst/>
            <a:gdLst/>
            <a:ahLst/>
            <a:cxnLst/>
            <a:rect l="l" t="t" r="r" b="b"/>
            <a:pathLst>
              <a:path w="2533545" h="3943261">
                <a:moveTo>
                  <a:pt x="0" y="0"/>
                </a:moveTo>
                <a:lnTo>
                  <a:pt x="2533545" y="0"/>
                </a:lnTo>
                <a:lnTo>
                  <a:pt x="2533545" y="3943261"/>
                </a:lnTo>
                <a:lnTo>
                  <a:pt x="0" y="39432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7109591" y="5464724"/>
            <a:ext cx="2798991" cy="2961895"/>
          </a:xfrm>
          <a:custGeom>
            <a:avLst/>
            <a:gdLst/>
            <a:ahLst/>
            <a:cxnLst/>
            <a:rect l="l" t="t" r="r" b="b"/>
            <a:pathLst>
              <a:path w="2798991" h="2961895">
                <a:moveTo>
                  <a:pt x="0" y="0"/>
                </a:moveTo>
                <a:lnTo>
                  <a:pt x="2798991" y="0"/>
                </a:lnTo>
                <a:lnTo>
                  <a:pt x="2798991" y="2961895"/>
                </a:lnTo>
                <a:lnTo>
                  <a:pt x="0" y="296189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1260948" y="4290067"/>
            <a:ext cx="15766104" cy="1840721"/>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Data Exploration</a:t>
            </a:r>
          </a:p>
        </p:txBody>
      </p:sp>
      <p:sp>
        <p:nvSpPr>
          <p:cNvPr id="13" name="TextBox 13"/>
          <p:cNvSpPr txBox="1"/>
          <p:nvPr/>
        </p:nvSpPr>
        <p:spPr>
          <a:xfrm>
            <a:off x="1260948" y="2628312"/>
            <a:ext cx="15766104" cy="1840721"/>
          </a:xfrm>
          <a:prstGeom prst="rect">
            <a:avLst/>
          </a:prstGeom>
        </p:spPr>
        <p:txBody>
          <a:bodyPr lIns="0" tIns="0" rIns="0" bIns="0" rtlCol="0" anchor="t">
            <a:spAutoFit/>
          </a:bodyPr>
          <a:lstStyle/>
          <a:p>
            <a:pPr algn="ctr">
              <a:lnSpc>
                <a:spcPts val="15092"/>
              </a:lnSpc>
              <a:spcBef>
                <a:spcPct val="0"/>
              </a:spcBef>
            </a:pPr>
            <a:r>
              <a:rPr lang="en-US" sz="10780" b="1" spc="323">
                <a:solidFill>
                  <a:srgbClr val="FFFFFF"/>
                </a:solidFill>
                <a:latin typeface="Open Sans Ultra-Bold"/>
                <a:ea typeface="Open Sans Ultra-Bold"/>
                <a:cs typeface="Open Sans Ultra-Bold"/>
                <a:sym typeface="Open Sans Ultra-Bold"/>
              </a:rPr>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639826">
            <a:off x="11460996" y="-2854493"/>
            <a:ext cx="9164457" cy="15509081"/>
          </a:xfrm>
          <a:custGeom>
            <a:avLst/>
            <a:gdLst/>
            <a:ahLst/>
            <a:cxnLst/>
            <a:rect l="l" t="t" r="r" b="b"/>
            <a:pathLst>
              <a:path w="9164457" h="15509081">
                <a:moveTo>
                  <a:pt x="0" y="0"/>
                </a:moveTo>
                <a:lnTo>
                  <a:pt x="9164457" y="0"/>
                </a:lnTo>
                <a:lnTo>
                  <a:pt x="9164457" y="15509081"/>
                </a:lnTo>
                <a:lnTo>
                  <a:pt x="0" y="155090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9296085" y="8212634"/>
            <a:ext cx="7215954" cy="1687468"/>
            <a:chOff x="0" y="0"/>
            <a:chExt cx="1790000" cy="418596"/>
          </a:xfrm>
        </p:grpSpPr>
        <p:sp>
          <p:nvSpPr>
            <p:cNvPr id="4" name="Freeform 4"/>
            <p:cNvSpPr/>
            <p:nvPr/>
          </p:nvSpPr>
          <p:spPr>
            <a:xfrm>
              <a:off x="0" y="0"/>
              <a:ext cx="1789999" cy="418596"/>
            </a:xfrm>
            <a:custGeom>
              <a:avLst/>
              <a:gdLst/>
              <a:ahLst/>
              <a:cxnLst/>
              <a:rect l="l" t="t" r="r" b="b"/>
              <a:pathLst>
                <a:path w="1789999" h="418596">
                  <a:moveTo>
                    <a:pt x="33260" y="0"/>
                  </a:moveTo>
                  <a:lnTo>
                    <a:pt x="1756740" y="0"/>
                  </a:lnTo>
                  <a:cubicBezTo>
                    <a:pt x="1765561" y="0"/>
                    <a:pt x="1774021" y="3504"/>
                    <a:pt x="1780258" y="9742"/>
                  </a:cubicBezTo>
                  <a:cubicBezTo>
                    <a:pt x="1786495" y="15979"/>
                    <a:pt x="1789999" y="24439"/>
                    <a:pt x="1789999" y="33260"/>
                  </a:cubicBezTo>
                  <a:lnTo>
                    <a:pt x="1789999" y="385336"/>
                  </a:lnTo>
                  <a:cubicBezTo>
                    <a:pt x="1789999" y="394157"/>
                    <a:pt x="1786495" y="402617"/>
                    <a:pt x="1780258" y="408854"/>
                  </a:cubicBezTo>
                  <a:cubicBezTo>
                    <a:pt x="1774021" y="415091"/>
                    <a:pt x="1765561" y="418596"/>
                    <a:pt x="1756740" y="418596"/>
                  </a:cubicBezTo>
                  <a:lnTo>
                    <a:pt x="33260" y="418596"/>
                  </a:lnTo>
                  <a:cubicBezTo>
                    <a:pt x="24439" y="418596"/>
                    <a:pt x="15979" y="415091"/>
                    <a:pt x="9742" y="408854"/>
                  </a:cubicBezTo>
                  <a:cubicBezTo>
                    <a:pt x="3504" y="402617"/>
                    <a:pt x="0" y="394157"/>
                    <a:pt x="0" y="385336"/>
                  </a:cubicBezTo>
                  <a:lnTo>
                    <a:pt x="0" y="33260"/>
                  </a:lnTo>
                  <a:cubicBezTo>
                    <a:pt x="0" y="24439"/>
                    <a:pt x="3504" y="15979"/>
                    <a:pt x="9742" y="9742"/>
                  </a:cubicBezTo>
                  <a:cubicBezTo>
                    <a:pt x="15979" y="3504"/>
                    <a:pt x="24439" y="0"/>
                    <a:pt x="33260" y="0"/>
                  </a:cubicBezTo>
                  <a:close/>
                </a:path>
              </a:pathLst>
            </a:custGeom>
            <a:solidFill>
              <a:srgbClr val="03A9F4"/>
            </a:solidFill>
          </p:spPr>
        </p:sp>
        <p:sp>
          <p:nvSpPr>
            <p:cNvPr id="5" name="TextBox 5"/>
            <p:cNvSpPr txBox="1"/>
            <p:nvPr/>
          </p:nvSpPr>
          <p:spPr>
            <a:xfrm>
              <a:off x="0" y="-38100"/>
              <a:ext cx="1790000" cy="456696"/>
            </a:xfrm>
            <a:prstGeom prst="rect">
              <a:avLst/>
            </a:prstGeom>
          </p:spPr>
          <p:txBody>
            <a:bodyPr lIns="50800" tIns="50800" rIns="50800" bIns="50800" rtlCol="0" anchor="ctr"/>
            <a:lstStyle/>
            <a:p>
              <a:pPr algn="ctr">
                <a:lnSpc>
                  <a:spcPts val="3145"/>
                </a:lnSpc>
              </a:pPr>
              <a:endParaRPr/>
            </a:p>
          </p:txBody>
        </p:sp>
      </p:grpSp>
      <p:sp>
        <p:nvSpPr>
          <p:cNvPr id="6" name="Freeform 6"/>
          <p:cNvSpPr/>
          <p:nvPr/>
        </p:nvSpPr>
        <p:spPr>
          <a:xfrm>
            <a:off x="1028700" y="2391050"/>
            <a:ext cx="6634110" cy="5504900"/>
          </a:xfrm>
          <a:custGeom>
            <a:avLst/>
            <a:gdLst/>
            <a:ahLst/>
            <a:cxnLst/>
            <a:rect l="l" t="t" r="r" b="b"/>
            <a:pathLst>
              <a:path w="6634110" h="5504900">
                <a:moveTo>
                  <a:pt x="0" y="0"/>
                </a:moveTo>
                <a:lnTo>
                  <a:pt x="6634110" y="0"/>
                </a:lnTo>
                <a:lnTo>
                  <a:pt x="6634110" y="5504900"/>
                </a:lnTo>
                <a:lnTo>
                  <a:pt x="0" y="5504900"/>
                </a:lnTo>
                <a:lnTo>
                  <a:pt x="0" y="0"/>
                </a:lnTo>
                <a:close/>
              </a:path>
            </a:pathLst>
          </a:custGeom>
          <a:blipFill>
            <a:blip r:embed="rId4"/>
            <a:stretch>
              <a:fillRect/>
            </a:stretch>
          </a:blipFill>
          <a:ln w="38100" cap="sq">
            <a:solidFill>
              <a:srgbClr val="022090"/>
            </a:solidFill>
            <a:prstDash val="solid"/>
            <a:miter/>
          </a:ln>
        </p:spPr>
      </p:sp>
      <p:sp>
        <p:nvSpPr>
          <p:cNvPr id="7" name="Freeform 7"/>
          <p:cNvSpPr/>
          <p:nvPr/>
        </p:nvSpPr>
        <p:spPr>
          <a:xfrm>
            <a:off x="9417547" y="2455645"/>
            <a:ext cx="6973031" cy="5440305"/>
          </a:xfrm>
          <a:custGeom>
            <a:avLst/>
            <a:gdLst/>
            <a:ahLst/>
            <a:cxnLst/>
            <a:rect l="l" t="t" r="r" b="b"/>
            <a:pathLst>
              <a:path w="6973031" h="5440305">
                <a:moveTo>
                  <a:pt x="0" y="0"/>
                </a:moveTo>
                <a:lnTo>
                  <a:pt x="6973031" y="0"/>
                </a:lnTo>
                <a:lnTo>
                  <a:pt x="6973031" y="5440305"/>
                </a:lnTo>
                <a:lnTo>
                  <a:pt x="0" y="5440305"/>
                </a:lnTo>
                <a:lnTo>
                  <a:pt x="0" y="0"/>
                </a:lnTo>
                <a:close/>
              </a:path>
            </a:pathLst>
          </a:custGeom>
          <a:blipFill>
            <a:blip r:embed="rId5"/>
            <a:stretch>
              <a:fillRect t="-1379"/>
            </a:stretch>
          </a:blipFill>
          <a:ln w="38100" cap="sq">
            <a:solidFill>
              <a:srgbClr val="022090"/>
            </a:solidFill>
            <a:prstDash val="solid"/>
            <a:miter/>
          </a:ln>
        </p:spPr>
      </p:sp>
      <p:grpSp>
        <p:nvGrpSpPr>
          <p:cNvPr id="8" name="Group 8"/>
          <p:cNvGrpSpPr/>
          <p:nvPr/>
        </p:nvGrpSpPr>
        <p:grpSpPr>
          <a:xfrm>
            <a:off x="737778" y="8212634"/>
            <a:ext cx="7215954" cy="1687468"/>
            <a:chOff x="0" y="0"/>
            <a:chExt cx="1790000" cy="418596"/>
          </a:xfrm>
        </p:grpSpPr>
        <p:sp>
          <p:nvSpPr>
            <p:cNvPr id="9" name="Freeform 9"/>
            <p:cNvSpPr/>
            <p:nvPr/>
          </p:nvSpPr>
          <p:spPr>
            <a:xfrm>
              <a:off x="0" y="0"/>
              <a:ext cx="1789999" cy="418596"/>
            </a:xfrm>
            <a:custGeom>
              <a:avLst/>
              <a:gdLst/>
              <a:ahLst/>
              <a:cxnLst/>
              <a:rect l="l" t="t" r="r" b="b"/>
              <a:pathLst>
                <a:path w="1789999" h="418596">
                  <a:moveTo>
                    <a:pt x="33260" y="0"/>
                  </a:moveTo>
                  <a:lnTo>
                    <a:pt x="1756740" y="0"/>
                  </a:lnTo>
                  <a:cubicBezTo>
                    <a:pt x="1765561" y="0"/>
                    <a:pt x="1774021" y="3504"/>
                    <a:pt x="1780258" y="9742"/>
                  </a:cubicBezTo>
                  <a:cubicBezTo>
                    <a:pt x="1786495" y="15979"/>
                    <a:pt x="1789999" y="24439"/>
                    <a:pt x="1789999" y="33260"/>
                  </a:cubicBezTo>
                  <a:lnTo>
                    <a:pt x="1789999" y="385336"/>
                  </a:lnTo>
                  <a:cubicBezTo>
                    <a:pt x="1789999" y="394157"/>
                    <a:pt x="1786495" y="402617"/>
                    <a:pt x="1780258" y="408854"/>
                  </a:cubicBezTo>
                  <a:cubicBezTo>
                    <a:pt x="1774021" y="415091"/>
                    <a:pt x="1765561" y="418596"/>
                    <a:pt x="1756740" y="418596"/>
                  </a:cubicBezTo>
                  <a:lnTo>
                    <a:pt x="33260" y="418596"/>
                  </a:lnTo>
                  <a:cubicBezTo>
                    <a:pt x="24439" y="418596"/>
                    <a:pt x="15979" y="415091"/>
                    <a:pt x="9742" y="408854"/>
                  </a:cubicBezTo>
                  <a:cubicBezTo>
                    <a:pt x="3504" y="402617"/>
                    <a:pt x="0" y="394157"/>
                    <a:pt x="0" y="385336"/>
                  </a:cubicBezTo>
                  <a:lnTo>
                    <a:pt x="0" y="33260"/>
                  </a:lnTo>
                  <a:cubicBezTo>
                    <a:pt x="0" y="24439"/>
                    <a:pt x="3504" y="15979"/>
                    <a:pt x="9742" y="9742"/>
                  </a:cubicBezTo>
                  <a:cubicBezTo>
                    <a:pt x="15979" y="3504"/>
                    <a:pt x="24439" y="0"/>
                    <a:pt x="33260" y="0"/>
                  </a:cubicBezTo>
                  <a:close/>
                </a:path>
              </a:pathLst>
            </a:custGeom>
            <a:solidFill>
              <a:srgbClr val="03A9F4"/>
            </a:solidFill>
          </p:spPr>
        </p:sp>
        <p:sp>
          <p:nvSpPr>
            <p:cNvPr id="10" name="TextBox 10"/>
            <p:cNvSpPr txBox="1"/>
            <p:nvPr/>
          </p:nvSpPr>
          <p:spPr>
            <a:xfrm>
              <a:off x="0" y="-38100"/>
              <a:ext cx="1790000" cy="456696"/>
            </a:xfrm>
            <a:prstGeom prst="rect">
              <a:avLst/>
            </a:prstGeom>
          </p:spPr>
          <p:txBody>
            <a:bodyPr lIns="50800" tIns="50800" rIns="50800" bIns="50800" rtlCol="0" anchor="ctr"/>
            <a:lstStyle/>
            <a:p>
              <a:pPr algn="ctr">
                <a:lnSpc>
                  <a:spcPts val="3145"/>
                </a:lnSpc>
              </a:pPr>
              <a:endParaRPr/>
            </a:p>
          </p:txBody>
        </p:sp>
      </p:grpSp>
      <p:sp>
        <p:nvSpPr>
          <p:cNvPr id="11" name="Freeform 11"/>
          <p:cNvSpPr/>
          <p:nvPr/>
        </p:nvSpPr>
        <p:spPr>
          <a:xfrm flipH="1">
            <a:off x="8940989" y="836597"/>
            <a:ext cx="1901072" cy="1901072"/>
          </a:xfrm>
          <a:custGeom>
            <a:avLst/>
            <a:gdLst/>
            <a:ahLst/>
            <a:cxnLst/>
            <a:rect l="l" t="t" r="r" b="b"/>
            <a:pathLst>
              <a:path w="1901072" h="1901072">
                <a:moveTo>
                  <a:pt x="1901072" y="0"/>
                </a:moveTo>
                <a:lnTo>
                  <a:pt x="0" y="0"/>
                </a:lnTo>
                <a:lnTo>
                  <a:pt x="0" y="1901072"/>
                </a:lnTo>
                <a:lnTo>
                  <a:pt x="1901072" y="1901072"/>
                </a:lnTo>
                <a:lnTo>
                  <a:pt x="1901072" y="0"/>
                </a:lnTo>
                <a:close/>
              </a:path>
            </a:pathLst>
          </a:custGeom>
          <a:blipFill>
            <a:blip r:embed="rId6"/>
            <a:stretch>
              <a:fillRect/>
            </a:stretch>
          </a:blipFill>
        </p:spPr>
      </p:sp>
      <p:sp>
        <p:nvSpPr>
          <p:cNvPr id="12" name="Freeform 12"/>
          <p:cNvSpPr/>
          <p:nvPr/>
        </p:nvSpPr>
        <p:spPr>
          <a:xfrm>
            <a:off x="573910" y="836597"/>
            <a:ext cx="2109246" cy="2109246"/>
          </a:xfrm>
          <a:custGeom>
            <a:avLst/>
            <a:gdLst/>
            <a:ahLst/>
            <a:cxnLst/>
            <a:rect l="l" t="t" r="r" b="b"/>
            <a:pathLst>
              <a:path w="2109246" h="2109246">
                <a:moveTo>
                  <a:pt x="0" y="0"/>
                </a:moveTo>
                <a:lnTo>
                  <a:pt x="2109247" y="0"/>
                </a:lnTo>
                <a:lnTo>
                  <a:pt x="2109247" y="2109246"/>
                </a:lnTo>
                <a:lnTo>
                  <a:pt x="0" y="2109246"/>
                </a:lnTo>
                <a:lnTo>
                  <a:pt x="0" y="0"/>
                </a:lnTo>
                <a:close/>
              </a:path>
            </a:pathLst>
          </a:custGeom>
          <a:blipFill>
            <a:blip r:embed="rId7"/>
            <a:stretch>
              <a:fillRect/>
            </a:stretch>
          </a:blipFill>
        </p:spPr>
      </p:sp>
      <p:sp>
        <p:nvSpPr>
          <p:cNvPr id="13" name="TextBox 13"/>
          <p:cNvSpPr txBox="1"/>
          <p:nvPr/>
        </p:nvSpPr>
        <p:spPr>
          <a:xfrm>
            <a:off x="635695" y="8414201"/>
            <a:ext cx="7420120" cy="1298575"/>
          </a:xfrm>
          <a:prstGeom prst="rect">
            <a:avLst/>
          </a:prstGeom>
        </p:spPr>
        <p:txBody>
          <a:bodyPr lIns="0" tIns="0" rIns="0" bIns="0" rtlCol="0" anchor="t">
            <a:spAutoFit/>
          </a:bodyPr>
          <a:lstStyle/>
          <a:p>
            <a:pPr algn="ctr">
              <a:lnSpc>
                <a:spcPts val="3499"/>
              </a:lnSpc>
            </a:pPr>
            <a:r>
              <a:rPr lang="en-US" sz="2499" b="1">
                <a:solidFill>
                  <a:srgbClr val="FFFFFF"/>
                </a:solidFill>
                <a:latin typeface="Open Sans Bold"/>
                <a:ea typeface="Open Sans Bold"/>
                <a:cs typeface="Open Sans Bold"/>
                <a:sym typeface="Open Sans Bold"/>
              </a:rPr>
              <a:t>The data highlights that the majority of individuals did not survive, while a smaller portion did.</a:t>
            </a:r>
          </a:p>
        </p:txBody>
      </p:sp>
      <p:sp>
        <p:nvSpPr>
          <p:cNvPr id="14" name="TextBox 14"/>
          <p:cNvSpPr txBox="1"/>
          <p:nvPr/>
        </p:nvSpPr>
        <p:spPr>
          <a:xfrm>
            <a:off x="9348135" y="8414201"/>
            <a:ext cx="7042443" cy="1298575"/>
          </a:xfrm>
          <a:prstGeom prst="rect">
            <a:avLst/>
          </a:prstGeom>
        </p:spPr>
        <p:txBody>
          <a:bodyPr lIns="0" tIns="0" rIns="0" bIns="0" rtlCol="0" anchor="t">
            <a:spAutoFit/>
          </a:bodyPr>
          <a:lstStyle/>
          <a:p>
            <a:pPr algn="ctr">
              <a:lnSpc>
                <a:spcPts val="3499"/>
              </a:lnSpc>
            </a:pPr>
            <a:r>
              <a:rPr lang="en-US" sz="2499" b="1">
                <a:solidFill>
                  <a:srgbClr val="FFFFFF"/>
                </a:solidFill>
                <a:latin typeface="Open Sans Bold"/>
                <a:ea typeface="Open Sans Bold"/>
                <a:cs typeface="Open Sans Bold"/>
                <a:sym typeface="Open Sans Bold"/>
              </a:rPr>
              <a:t>Passengers in higher classes (1st class) had a better chance of survival than those in lower classes (3rd class).</a:t>
            </a:r>
          </a:p>
        </p:txBody>
      </p:sp>
      <p:sp>
        <p:nvSpPr>
          <p:cNvPr id="15" name="TextBox 15"/>
          <p:cNvSpPr txBox="1"/>
          <p:nvPr/>
        </p:nvSpPr>
        <p:spPr>
          <a:xfrm>
            <a:off x="2683157" y="1695091"/>
            <a:ext cx="6734390" cy="695959"/>
          </a:xfrm>
          <a:prstGeom prst="rect">
            <a:avLst/>
          </a:prstGeom>
        </p:spPr>
        <p:txBody>
          <a:bodyPr lIns="0" tIns="0" rIns="0" bIns="0" rtlCol="0" anchor="t">
            <a:spAutoFit/>
          </a:bodyPr>
          <a:lstStyle/>
          <a:p>
            <a:pPr marL="0" lvl="0" indent="0" algn="l">
              <a:lnSpc>
                <a:spcPts val="5740"/>
              </a:lnSpc>
              <a:spcBef>
                <a:spcPct val="0"/>
              </a:spcBef>
            </a:pPr>
            <a:r>
              <a:rPr lang="en-US" sz="4100" b="1" spc="123">
                <a:solidFill>
                  <a:srgbClr val="FFFFFF"/>
                </a:solidFill>
                <a:latin typeface="Open Sans Ultra-Bold"/>
                <a:ea typeface="Open Sans Ultra-Bold"/>
                <a:cs typeface="Open Sans Ultra-Bold"/>
                <a:sym typeface="Open Sans Ultra-Bold"/>
              </a:rPr>
              <a:t>Survival Rate</a:t>
            </a:r>
          </a:p>
        </p:txBody>
      </p:sp>
      <p:sp>
        <p:nvSpPr>
          <p:cNvPr id="16" name="TextBox 16"/>
          <p:cNvSpPr txBox="1"/>
          <p:nvPr/>
        </p:nvSpPr>
        <p:spPr>
          <a:xfrm>
            <a:off x="10842061" y="1695091"/>
            <a:ext cx="6734390" cy="695959"/>
          </a:xfrm>
          <a:prstGeom prst="rect">
            <a:avLst/>
          </a:prstGeom>
        </p:spPr>
        <p:txBody>
          <a:bodyPr lIns="0" tIns="0" rIns="0" bIns="0" rtlCol="0" anchor="t">
            <a:spAutoFit/>
          </a:bodyPr>
          <a:lstStyle/>
          <a:p>
            <a:pPr marL="0" lvl="0" indent="0" algn="l">
              <a:lnSpc>
                <a:spcPts val="5740"/>
              </a:lnSpc>
              <a:spcBef>
                <a:spcPct val="0"/>
              </a:spcBef>
            </a:pPr>
            <a:r>
              <a:rPr lang="en-US" sz="4100" b="1" spc="123">
                <a:solidFill>
                  <a:srgbClr val="FFFFFF"/>
                </a:solidFill>
                <a:latin typeface="Open Sans Ultra-Bold"/>
                <a:ea typeface="Open Sans Ultra-Bold"/>
                <a:cs typeface="Open Sans Ultra-Bold"/>
                <a:sym typeface="Open Sans Ultra-Bold"/>
              </a:rPr>
              <a:t>Survival Rate by PClass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18B4">
                <a:alpha val="100000"/>
              </a:srgbClr>
            </a:gs>
            <a:gs pos="100000">
              <a:srgbClr val="2B0D8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583590">
            <a:off x="13035767" y="5028888"/>
            <a:ext cx="6386193" cy="10807403"/>
          </a:xfrm>
          <a:custGeom>
            <a:avLst/>
            <a:gdLst/>
            <a:ahLst/>
            <a:cxnLst/>
            <a:rect l="l" t="t" r="r" b="b"/>
            <a:pathLst>
              <a:path w="6386193" h="10807403">
                <a:moveTo>
                  <a:pt x="0" y="0"/>
                </a:moveTo>
                <a:lnTo>
                  <a:pt x="6386193" y="0"/>
                </a:lnTo>
                <a:lnTo>
                  <a:pt x="6386193" y="10807404"/>
                </a:lnTo>
                <a:lnTo>
                  <a:pt x="0" y="108074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116839" y="2626054"/>
            <a:ext cx="1223338" cy="613198"/>
          </a:xfrm>
          <a:custGeom>
            <a:avLst/>
            <a:gdLst/>
            <a:ahLst/>
            <a:cxnLst/>
            <a:rect l="l" t="t" r="r" b="b"/>
            <a:pathLst>
              <a:path w="1223338" h="613198">
                <a:moveTo>
                  <a:pt x="0" y="0"/>
                </a:moveTo>
                <a:lnTo>
                  <a:pt x="1223338" y="0"/>
                </a:lnTo>
                <a:lnTo>
                  <a:pt x="1223338" y="613198"/>
                </a:lnTo>
                <a:lnTo>
                  <a:pt x="0" y="61319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9144000" y="535914"/>
            <a:ext cx="2396739" cy="2396739"/>
          </a:xfrm>
          <a:custGeom>
            <a:avLst/>
            <a:gdLst/>
            <a:ahLst/>
            <a:cxnLst/>
            <a:rect l="l" t="t" r="r" b="b"/>
            <a:pathLst>
              <a:path w="2396739" h="2396739">
                <a:moveTo>
                  <a:pt x="0" y="0"/>
                </a:moveTo>
                <a:lnTo>
                  <a:pt x="2396739" y="0"/>
                </a:lnTo>
                <a:lnTo>
                  <a:pt x="2396739" y="2396739"/>
                </a:lnTo>
                <a:lnTo>
                  <a:pt x="0" y="2396739"/>
                </a:lnTo>
                <a:lnTo>
                  <a:pt x="0" y="0"/>
                </a:lnTo>
                <a:close/>
              </a:path>
            </a:pathLst>
          </a:custGeom>
          <a:blipFill>
            <a:blip r:embed="rId6"/>
            <a:stretch>
              <a:fillRect/>
            </a:stretch>
          </a:blipFill>
        </p:spPr>
      </p:sp>
      <p:sp>
        <p:nvSpPr>
          <p:cNvPr id="5" name="Freeform 5"/>
          <p:cNvSpPr/>
          <p:nvPr/>
        </p:nvSpPr>
        <p:spPr>
          <a:xfrm>
            <a:off x="10176883" y="2158015"/>
            <a:ext cx="6764815" cy="5241222"/>
          </a:xfrm>
          <a:custGeom>
            <a:avLst/>
            <a:gdLst/>
            <a:ahLst/>
            <a:cxnLst/>
            <a:rect l="l" t="t" r="r" b="b"/>
            <a:pathLst>
              <a:path w="6764815" h="5241222">
                <a:moveTo>
                  <a:pt x="0" y="0"/>
                </a:moveTo>
                <a:lnTo>
                  <a:pt x="6764814" y="0"/>
                </a:lnTo>
                <a:lnTo>
                  <a:pt x="6764814" y="5241222"/>
                </a:lnTo>
                <a:lnTo>
                  <a:pt x="0" y="5241222"/>
                </a:lnTo>
                <a:lnTo>
                  <a:pt x="0" y="0"/>
                </a:lnTo>
                <a:close/>
              </a:path>
            </a:pathLst>
          </a:custGeom>
          <a:blipFill>
            <a:blip r:embed="rId7"/>
            <a:stretch>
              <a:fillRect t="-1495"/>
            </a:stretch>
          </a:blipFill>
          <a:ln w="38100" cap="sq">
            <a:solidFill>
              <a:srgbClr val="022090"/>
            </a:solidFill>
            <a:prstDash val="solid"/>
            <a:miter/>
          </a:ln>
        </p:spPr>
      </p:sp>
      <p:sp>
        <p:nvSpPr>
          <p:cNvPr id="6" name="Freeform 6"/>
          <p:cNvSpPr/>
          <p:nvPr/>
        </p:nvSpPr>
        <p:spPr>
          <a:xfrm>
            <a:off x="1028700" y="1028700"/>
            <a:ext cx="2170118" cy="2712647"/>
          </a:xfrm>
          <a:custGeom>
            <a:avLst/>
            <a:gdLst/>
            <a:ahLst/>
            <a:cxnLst/>
            <a:rect l="l" t="t" r="r" b="b"/>
            <a:pathLst>
              <a:path w="2170118" h="2712647">
                <a:moveTo>
                  <a:pt x="0" y="0"/>
                </a:moveTo>
                <a:lnTo>
                  <a:pt x="2170118" y="0"/>
                </a:lnTo>
                <a:lnTo>
                  <a:pt x="2170118" y="2712647"/>
                </a:lnTo>
                <a:lnTo>
                  <a:pt x="0" y="2712647"/>
                </a:lnTo>
                <a:lnTo>
                  <a:pt x="0" y="0"/>
                </a:lnTo>
                <a:close/>
              </a:path>
            </a:pathLst>
          </a:custGeom>
          <a:blipFill>
            <a:blip r:embed="rId8"/>
            <a:stretch>
              <a:fillRect/>
            </a:stretch>
          </a:blipFill>
        </p:spPr>
      </p:sp>
      <p:sp>
        <p:nvSpPr>
          <p:cNvPr id="7" name="Freeform 7"/>
          <p:cNvSpPr/>
          <p:nvPr/>
        </p:nvSpPr>
        <p:spPr>
          <a:xfrm>
            <a:off x="1246384" y="2626054"/>
            <a:ext cx="6627308" cy="5241222"/>
          </a:xfrm>
          <a:custGeom>
            <a:avLst/>
            <a:gdLst/>
            <a:ahLst/>
            <a:cxnLst/>
            <a:rect l="l" t="t" r="r" b="b"/>
            <a:pathLst>
              <a:path w="6627308" h="5241222">
                <a:moveTo>
                  <a:pt x="0" y="0"/>
                </a:moveTo>
                <a:lnTo>
                  <a:pt x="6627307" y="0"/>
                </a:lnTo>
                <a:lnTo>
                  <a:pt x="6627307" y="5241222"/>
                </a:lnTo>
                <a:lnTo>
                  <a:pt x="0" y="5241222"/>
                </a:lnTo>
                <a:lnTo>
                  <a:pt x="0" y="0"/>
                </a:lnTo>
                <a:close/>
              </a:path>
            </a:pathLst>
          </a:custGeom>
          <a:blipFill>
            <a:blip r:embed="rId9"/>
            <a:stretch>
              <a:fillRect t="-2220"/>
            </a:stretch>
          </a:blipFill>
          <a:ln w="38100" cap="sq">
            <a:solidFill>
              <a:srgbClr val="022090"/>
            </a:solidFill>
            <a:prstDash val="solid"/>
            <a:miter/>
          </a:ln>
        </p:spPr>
      </p:sp>
      <p:grpSp>
        <p:nvGrpSpPr>
          <p:cNvPr id="8" name="Group 8"/>
          <p:cNvGrpSpPr/>
          <p:nvPr/>
        </p:nvGrpSpPr>
        <p:grpSpPr>
          <a:xfrm>
            <a:off x="729707" y="8135638"/>
            <a:ext cx="7660661" cy="1169920"/>
            <a:chOff x="0" y="0"/>
            <a:chExt cx="10214215" cy="1559893"/>
          </a:xfrm>
        </p:grpSpPr>
        <p:grpSp>
          <p:nvGrpSpPr>
            <p:cNvPr id="9" name="Group 9"/>
            <p:cNvGrpSpPr/>
            <p:nvPr/>
          </p:nvGrpSpPr>
          <p:grpSpPr>
            <a:xfrm>
              <a:off x="0" y="0"/>
              <a:ext cx="10214215" cy="1559893"/>
              <a:chOff x="0" y="0"/>
              <a:chExt cx="1900314" cy="290212"/>
            </a:xfrm>
          </p:grpSpPr>
          <p:sp>
            <p:nvSpPr>
              <p:cNvPr id="10" name="Freeform 10"/>
              <p:cNvSpPr/>
              <p:nvPr/>
            </p:nvSpPr>
            <p:spPr>
              <a:xfrm>
                <a:off x="0" y="0"/>
                <a:ext cx="1900314" cy="290212"/>
              </a:xfrm>
              <a:custGeom>
                <a:avLst/>
                <a:gdLst/>
                <a:ahLst/>
                <a:cxnLst/>
                <a:rect l="l" t="t" r="r" b="b"/>
                <a:pathLst>
                  <a:path w="1900314" h="290212">
                    <a:moveTo>
                      <a:pt x="31329" y="0"/>
                    </a:moveTo>
                    <a:lnTo>
                      <a:pt x="1868985" y="0"/>
                    </a:lnTo>
                    <a:cubicBezTo>
                      <a:pt x="1886288" y="0"/>
                      <a:pt x="1900314" y="14026"/>
                      <a:pt x="1900314" y="31329"/>
                    </a:cubicBezTo>
                    <a:lnTo>
                      <a:pt x="1900314" y="258883"/>
                    </a:lnTo>
                    <a:cubicBezTo>
                      <a:pt x="1900314" y="267192"/>
                      <a:pt x="1897013" y="275161"/>
                      <a:pt x="1891138" y="281036"/>
                    </a:cubicBezTo>
                    <a:cubicBezTo>
                      <a:pt x="1885263" y="286911"/>
                      <a:pt x="1877294" y="290212"/>
                      <a:pt x="1868985" y="290212"/>
                    </a:cubicBezTo>
                    <a:lnTo>
                      <a:pt x="31329" y="290212"/>
                    </a:lnTo>
                    <a:cubicBezTo>
                      <a:pt x="14026" y="290212"/>
                      <a:pt x="0" y="276185"/>
                      <a:pt x="0" y="258883"/>
                    </a:cubicBezTo>
                    <a:lnTo>
                      <a:pt x="0" y="31329"/>
                    </a:lnTo>
                    <a:cubicBezTo>
                      <a:pt x="0" y="14026"/>
                      <a:pt x="14026" y="0"/>
                      <a:pt x="31329" y="0"/>
                    </a:cubicBezTo>
                    <a:close/>
                  </a:path>
                </a:pathLst>
              </a:custGeom>
              <a:solidFill>
                <a:srgbClr val="03A9F4"/>
              </a:solidFill>
            </p:spPr>
          </p:sp>
          <p:sp>
            <p:nvSpPr>
              <p:cNvPr id="11" name="TextBox 11"/>
              <p:cNvSpPr txBox="1"/>
              <p:nvPr/>
            </p:nvSpPr>
            <p:spPr>
              <a:xfrm>
                <a:off x="0" y="-38100"/>
                <a:ext cx="1900314" cy="328312"/>
              </a:xfrm>
              <a:prstGeom prst="rect">
                <a:avLst/>
              </a:prstGeom>
            </p:spPr>
            <p:txBody>
              <a:bodyPr lIns="50800" tIns="50800" rIns="50800" bIns="50800" rtlCol="0" anchor="ctr"/>
              <a:lstStyle/>
              <a:p>
                <a:pPr algn="ctr">
                  <a:lnSpc>
                    <a:spcPts val="3145"/>
                  </a:lnSpc>
                </a:pPr>
                <a:endParaRPr/>
              </a:p>
            </p:txBody>
          </p:sp>
        </p:grpSp>
        <p:sp>
          <p:nvSpPr>
            <p:cNvPr id="12" name="TextBox 12"/>
            <p:cNvSpPr txBox="1"/>
            <p:nvPr/>
          </p:nvSpPr>
          <p:spPr>
            <a:xfrm>
              <a:off x="412145" y="140721"/>
              <a:ext cx="9389924" cy="1131358"/>
            </a:xfrm>
            <a:prstGeom prst="rect">
              <a:avLst/>
            </a:prstGeom>
          </p:spPr>
          <p:txBody>
            <a:bodyPr lIns="0" tIns="0" rIns="0" bIns="0" rtlCol="0" anchor="t">
              <a:spAutoFit/>
            </a:bodyPr>
            <a:lstStyle/>
            <a:p>
              <a:pPr algn="ctr">
                <a:lnSpc>
                  <a:spcPts val="3499"/>
                </a:lnSpc>
              </a:pPr>
              <a:r>
                <a:rPr lang="en-US" sz="2499" b="1">
                  <a:solidFill>
                    <a:srgbClr val="FFFFFF"/>
                  </a:solidFill>
                  <a:latin typeface="Open Sans Bold"/>
                  <a:ea typeface="Open Sans Bold"/>
                  <a:cs typeface="Open Sans Bold"/>
                  <a:sym typeface="Open Sans Bold"/>
                </a:rPr>
                <a:t>The chart suggests that female had a higher survival rate than male.</a:t>
              </a:r>
            </a:p>
          </p:txBody>
        </p:sp>
      </p:grpSp>
      <p:grpSp>
        <p:nvGrpSpPr>
          <p:cNvPr id="13" name="Group 13"/>
          <p:cNvGrpSpPr/>
          <p:nvPr/>
        </p:nvGrpSpPr>
        <p:grpSpPr>
          <a:xfrm>
            <a:off x="9728960" y="7586342"/>
            <a:ext cx="7660661" cy="2268510"/>
            <a:chOff x="0" y="0"/>
            <a:chExt cx="10214215" cy="3024680"/>
          </a:xfrm>
        </p:grpSpPr>
        <p:grpSp>
          <p:nvGrpSpPr>
            <p:cNvPr id="14" name="Group 14"/>
            <p:cNvGrpSpPr/>
            <p:nvPr/>
          </p:nvGrpSpPr>
          <p:grpSpPr>
            <a:xfrm>
              <a:off x="0" y="0"/>
              <a:ext cx="10214215" cy="3024680"/>
              <a:chOff x="0" y="0"/>
              <a:chExt cx="1900314" cy="562730"/>
            </a:xfrm>
          </p:grpSpPr>
          <p:sp>
            <p:nvSpPr>
              <p:cNvPr id="15" name="Freeform 15"/>
              <p:cNvSpPr/>
              <p:nvPr/>
            </p:nvSpPr>
            <p:spPr>
              <a:xfrm>
                <a:off x="0" y="0"/>
                <a:ext cx="1900314" cy="562730"/>
              </a:xfrm>
              <a:custGeom>
                <a:avLst/>
                <a:gdLst/>
                <a:ahLst/>
                <a:cxnLst/>
                <a:rect l="l" t="t" r="r" b="b"/>
                <a:pathLst>
                  <a:path w="1900314" h="562730">
                    <a:moveTo>
                      <a:pt x="31329" y="0"/>
                    </a:moveTo>
                    <a:lnTo>
                      <a:pt x="1868985" y="0"/>
                    </a:lnTo>
                    <a:cubicBezTo>
                      <a:pt x="1886288" y="0"/>
                      <a:pt x="1900314" y="14026"/>
                      <a:pt x="1900314" y="31329"/>
                    </a:cubicBezTo>
                    <a:lnTo>
                      <a:pt x="1900314" y="531401"/>
                    </a:lnTo>
                    <a:cubicBezTo>
                      <a:pt x="1900314" y="548703"/>
                      <a:pt x="1886288" y="562730"/>
                      <a:pt x="1868985" y="562730"/>
                    </a:cubicBezTo>
                    <a:lnTo>
                      <a:pt x="31329" y="562730"/>
                    </a:lnTo>
                    <a:cubicBezTo>
                      <a:pt x="23020" y="562730"/>
                      <a:pt x="15051" y="559429"/>
                      <a:pt x="9176" y="553554"/>
                    </a:cubicBezTo>
                    <a:cubicBezTo>
                      <a:pt x="3301" y="547678"/>
                      <a:pt x="0" y="539710"/>
                      <a:pt x="0" y="531401"/>
                    </a:cubicBezTo>
                    <a:lnTo>
                      <a:pt x="0" y="31329"/>
                    </a:lnTo>
                    <a:cubicBezTo>
                      <a:pt x="0" y="14026"/>
                      <a:pt x="14026" y="0"/>
                      <a:pt x="31329" y="0"/>
                    </a:cubicBezTo>
                    <a:close/>
                  </a:path>
                </a:pathLst>
              </a:custGeom>
              <a:solidFill>
                <a:srgbClr val="03A9F4"/>
              </a:solidFill>
            </p:spPr>
          </p:sp>
          <p:sp>
            <p:nvSpPr>
              <p:cNvPr id="16" name="TextBox 16"/>
              <p:cNvSpPr txBox="1"/>
              <p:nvPr/>
            </p:nvSpPr>
            <p:spPr>
              <a:xfrm>
                <a:off x="0" y="-38100"/>
                <a:ext cx="1900314" cy="600830"/>
              </a:xfrm>
              <a:prstGeom prst="rect">
                <a:avLst/>
              </a:prstGeom>
            </p:spPr>
            <p:txBody>
              <a:bodyPr lIns="50800" tIns="50800" rIns="50800" bIns="50800" rtlCol="0" anchor="ctr"/>
              <a:lstStyle/>
              <a:p>
                <a:pPr algn="ctr">
                  <a:lnSpc>
                    <a:spcPts val="3145"/>
                  </a:lnSpc>
                </a:pPr>
                <a:endParaRPr/>
              </a:p>
            </p:txBody>
          </p:sp>
        </p:grpSp>
        <p:sp>
          <p:nvSpPr>
            <p:cNvPr id="17" name="TextBox 17"/>
            <p:cNvSpPr txBox="1"/>
            <p:nvPr/>
          </p:nvSpPr>
          <p:spPr>
            <a:xfrm>
              <a:off x="378537" y="46548"/>
              <a:ext cx="9457141" cy="2883958"/>
            </a:xfrm>
            <a:prstGeom prst="rect">
              <a:avLst/>
            </a:prstGeom>
          </p:spPr>
          <p:txBody>
            <a:bodyPr lIns="0" tIns="0" rIns="0" bIns="0" rtlCol="0" anchor="t">
              <a:spAutoFit/>
            </a:bodyPr>
            <a:lstStyle/>
            <a:p>
              <a:pPr algn="ctr">
                <a:lnSpc>
                  <a:spcPts val="3499"/>
                </a:lnSpc>
              </a:pPr>
              <a:r>
                <a:rPr lang="en-US" sz="2499" b="1">
                  <a:solidFill>
                    <a:srgbClr val="FFFFFF"/>
                  </a:solidFill>
                  <a:latin typeface="Open Sans Bold"/>
                  <a:ea typeface="Open Sans Bold"/>
                  <a:cs typeface="Open Sans Bold"/>
                  <a:sym typeface="Open Sans Bold"/>
                </a:rPr>
                <a:t>This visualization illustrates that age was a factor in survival outcomes, with younger children having a higher chance of survival and young adults facing a higher risk of not surviving.</a:t>
              </a:r>
            </a:p>
          </p:txBody>
        </p:sp>
      </p:grpSp>
      <p:sp>
        <p:nvSpPr>
          <p:cNvPr id="18" name="TextBox 18"/>
          <p:cNvSpPr txBox="1"/>
          <p:nvPr/>
        </p:nvSpPr>
        <p:spPr>
          <a:xfrm>
            <a:off x="11559789" y="1462056"/>
            <a:ext cx="6734390" cy="695959"/>
          </a:xfrm>
          <a:prstGeom prst="rect">
            <a:avLst/>
          </a:prstGeom>
        </p:spPr>
        <p:txBody>
          <a:bodyPr lIns="0" tIns="0" rIns="0" bIns="0" rtlCol="0" anchor="t">
            <a:spAutoFit/>
          </a:bodyPr>
          <a:lstStyle/>
          <a:p>
            <a:pPr marL="0" lvl="0" indent="0" algn="l">
              <a:lnSpc>
                <a:spcPts val="5740"/>
              </a:lnSpc>
              <a:spcBef>
                <a:spcPct val="0"/>
              </a:spcBef>
            </a:pPr>
            <a:r>
              <a:rPr lang="en-US" sz="4100" b="1" spc="123">
                <a:solidFill>
                  <a:srgbClr val="FFFFFF"/>
                </a:solidFill>
                <a:latin typeface="Open Sans Ultra-Bold"/>
                <a:ea typeface="Open Sans Ultra-Bold"/>
                <a:cs typeface="Open Sans Ultra-Bold"/>
                <a:sym typeface="Open Sans Ultra-Bold"/>
              </a:rPr>
              <a:t>Survival Rate by Age</a:t>
            </a:r>
          </a:p>
        </p:txBody>
      </p:sp>
      <p:sp>
        <p:nvSpPr>
          <p:cNvPr id="19" name="TextBox 19"/>
          <p:cNvSpPr txBox="1"/>
          <p:nvPr/>
        </p:nvSpPr>
        <p:spPr>
          <a:xfrm>
            <a:off x="3217951" y="1930095"/>
            <a:ext cx="6734390" cy="695959"/>
          </a:xfrm>
          <a:prstGeom prst="rect">
            <a:avLst/>
          </a:prstGeom>
        </p:spPr>
        <p:txBody>
          <a:bodyPr lIns="0" tIns="0" rIns="0" bIns="0" rtlCol="0" anchor="t">
            <a:spAutoFit/>
          </a:bodyPr>
          <a:lstStyle/>
          <a:p>
            <a:pPr marL="0" lvl="0" indent="0" algn="l">
              <a:lnSpc>
                <a:spcPts val="5740"/>
              </a:lnSpc>
              <a:spcBef>
                <a:spcPct val="0"/>
              </a:spcBef>
            </a:pPr>
            <a:r>
              <a:rPr lang="en-US" sz="4100" b="1" spc="123">
                <a:solidFill>
                  <a:srgbClr val="FFFFFF"/>
                </a:solidFill>
                <a:latin typeface="Open Sans Ultra-Bold"/>
                <a:ea typeface="Open Sans Ultra-Bold"/>
                <a:cs typeface="Open Sans Ultra-Bold"/>
                <a:sym typeface="Open Sans Ultra-Bold"/>
              </a:rPr>
              <a:t>Survival Rate by Sex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704</Words>
  <Application>Microsoft Office PowerPoint</Application>
  <PresentationFormat>Custom</PresentationFormat>
  <Paragraphs>85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Open Sans Bold</vt:lpstr>
      <vt:lpstr>Poppins</vt:lpstr>
      <vt:lpstr>Open Sans</vt:lpstr>
      <vt:lpstr>Arial</vt:lpstr>
      <vt:lpstr>Poppins Bold</vt:lpstr>
      <vt:lpstr>Open Sans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Titanic's Legacy</dc:title>
  <cp:lastModifiedBy>Tari Aisyah Putri</cp:lastModifiedBy>
  <cp:revision>2</cp:revision>
  <dcterms:created xsi:type="dcterms:W3CDTF">2006-08-16T00:00:00Z</dcterms:created>
  <dcterms:modified xsi:type="dcterms:W3CDTF">2024-10-27T14:24:39Z</dcterms:modified>
  <dc:identifier>DAGUW1fYCZ4</dc:identifier>
</cp:coreProperties>
</file>